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</p:sldIdLst>
  <p:sldSz cx="47625000" cy="26670000"/>
  <p:notesSz cx="6858000" cy="9144000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UTM Avo" panose="02040603050506020204" pitchFamily="18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7" d="100"/>
          <a:sy n="27" d="100"/>
        </p:scale>
        <p:origin x="168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heme" Target="theme/theme1.xml"/><Relationship Id="rId10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font" Target="fonts/font5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085" r="4057" b="9176"/>
          <a:stretch>
            <a:fillRect/>
          </a:stretch>
        </p:blipFill>
        <p:spPr>
          <a:xfrm>
            <a:off x="0" y="0"/>
            <a:ext cx="47625000" cy="2667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20350" y="305276"/>
            <a:ext cx="4312377" cy="398065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125715" y="5866525"/>
            <a:ext cx="4521834" cy="4933309"/>
            <a:chOff x="0" y="0"/>
            <a:chExt cx="6029112" cy="657774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12960" y="987653"/>
              <a:ext cx="5226737" cy="5590093"/>
            </a:xfrm>
            <a:prstGeom prst="rect">
              <a:avLst/>
            </a:prstGeom>
          </p:spPr>
        </p:pic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0" y="0"/>
              <a:ext cx="6029112" cy="6029088"/>
              <a:chOff x="0" y="0"/>
              <a:chExt cx="6350000" cy="63499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t="-14996" b="-35239"/>
                </a:stretch>
              </a:blip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104023" y="6601939"/>
            <a:ext cx="3920052" cy="4192569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5794302" y="5861200"/>
            <a:ext cx="4521834" cy="4521816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b="-52188"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843343" y="6607264"/>
            <a:ext cx="3920052" cy="4192569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32533623" y="5866525"/>
            <a:ext cx="4521834" cy="4521816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10877" b="-30716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39408132" y="5823100"/>
            <a:ext cx="4521834" cy="4933309"/>
            <a:chOff x="0" y="0"/>
            <a:chExt cx="6029112" cy="6577745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412960" y="987653"/>
              <a:ext cx="5226737" cy="5590093"/>
            </a:xfrm>
            <a:prstGeom prst="rect">
              <a:avLst/>
            </a:prstGeom>
          </p:spPr>
        </p:pic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0" y="0"/>
              <a:ext cx="6029112" cy="6029088"/>
              <a:chOff x="0" y="0"/>
              <a:chExt cx="6350000" cy="634997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t="-25294" b="-25294"/>
                </a:stretch>
              </a:blipFill>
            </p:spPr>
          </p:sp>
        </p:grp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97096" y="12977397"/>
            <a:ext cx="3920052" cy="4192569"/>
          </a:xfrm>
          <a:prstGeom prst="rect">
            <a:avLst/>
          </a:prstGeom>
        </p:spPr>
      </p:pic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6587376" y="12236658"/>
            <a:ext cx="4521834" cy="4521816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5106" b="-25106"/>
              </a:stretch>
            </a:blip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61572" y="12976116"/>
            <a:ext cx="3920052" cy="4192569"/>
          </a:xfrm>
          <a:prstGeom prst="rect">
            <a:avLst/>
          </a:prstGeom>
        </p:spPr>
      </p:pic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3951851" y="12235377"/>
            <a:ext cx="4521834" cy="4521816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196813" t="-155420" r="-282694" b="-70621"/>
              </a:stretch>
            </a:blip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861303" y="12977397"/>
            <a:ext cx="3920052" cy="4192569"/>
          </a:xfrm>
          <a:prstGeom prst="rect">
            <a:avLst/>
          </a:prstGeom>
        </p:spPr>
      </p:pic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21551583" y="12236658"/>
            <a:ext cx="4521834" cy="4521816"/>
            <a:chOff x="0" y="0"/>
            <a:chExt cx="6350000" cy="634997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t="-118722" r="-150477" b="-226660"/>
              </a:stretch>
            </a:blipFill>
          </p:spPr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459712" y="12976116"/>
            <a:ext cx="3920052" cy="4192569"/>
          </a:xfrm>
          <a:prstGeom prst="rect">
            <a:avLst/>
          </a:prstGeom>
        </p:spPr>
      </p:pic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29149992" y="12235377"/>
            <a:ext cx="4521834" cy="4521816"/>
            <a:chOff x="0" y="0"/>
            <a:chExt cx="6350000" cy="634997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23652" t="-20983" r="-15176" b="-42026"/>
              </a:stretch>
            </a:blipFill>
          </p:spPr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548747" y="12976116"/>
            <a:ext cx="3920052" cy="4192569"/>
          </a:xfrm>
          <a:prstGeom prst="rect">
            <a:avLst/>
          </a:prstGeom>
        </p:spPr>
      </p:pic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36239027" y="12235377"/>
            <a:ext cx="4521834" cy="4521816"/>
            <a:chOff x="0" y="0"/>
            <a:chExt cx="6350000" cy="63499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 b="-33333"/>
              </a:stretch>
            </a:blipFill>
          </p:spPr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3695034" y="5823100"/>
            <a:ext cx="4521834" cy="4521816"/>
            <a:chOff x="0" y="0"/>
            <a:chExt cx="6350000" cy="63499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220792" t="-105709" r="-193375" b="-136936"/>
              </a:stretch>
            </a:blipFill>
          </p:spPr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17960009" y="5823100"/>
            <a:ext cx="4521834" cy="4521816"/>
            <a:chOff x="0" y="0"/>
            <a:chExt cx="6350000" cy="63499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 t="-25053" b="-25053"/>
              </a:stretch>
            </a:blip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8458718" y="744686"/>
            <a:ext cx="3596251" cy="354124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77168" y="19240584"/>
            <a:ext cx="6435731" cy="7429416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40821415" y="19306303"/>
            <a:ext cx="6217101" cy="736369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287500" y="23656636"/>
            <a:ext cx="19050000" cy="3013364"/>
          </a:xfrm>
          <a:prstGeom prst="rect">
            <a:avLst/>
          </a:prstGeom>
        </p:spPr>
      </p:pic>
      <p:sp>
        <p:nvSpPr>
          <p:cNvPr id="41" name="TextBox 41"/>
          <p:cNvSpPr txBox="1"/>
          <p:nvPr/>
        </p:nvSpPr>
        <p:spPr>
          <a:xfrm>
            <a:off x="10817148" y="924242"/>
            <a:ext cx="25591294" cy="3361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EC3237"/>
                </a:solidFill>
                <a:latin typeface="UTM Avo"/>
              </a:rPr>
              <a:t>DANH SÁCH GIỚI THIỆU BẦU CỬ BAN CHẤP HÀNH</a:t>
            </a:r>
          </a:p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EC3237"/>
                </a:solidFill>
                <a:latin typeface="UTM Avo"/>
              </a:rPr>
              <a:t>CÔNG ĐOÀN TRƯỜNG ĐẠI HỌC CÔNG NGHIỆP QUẢNG NINH </a:t>
            </a:r>
          </a:p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EC3237"/>
                </a:solidFill>
                <a:latin typeface="UTM Avo"/>
              </a:rPr>
              <a:t>LẦN THỨ XXVIII, NHIỆM KỲ 2023-2028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886228" y="11010525"/>
            <a:ext cx="572457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EC3237"/>
                </a:solidFill>
                <a:latin typeface="UTM Avo"/>
              </a:rPr>
              <a:t>Đ/c Cao </a:t>
            </a:r>
            <a:r>
              <a:rPr lang="en-US" sz="2400" b="1" dirty="0" err="1">
                <a:solidFill>
                  <a:srgbClr val="EC3237"/>
                </a:solidFill>
                <a:latin typeface="UTM Avo"/>
              </a:rPr>
              <a:t>Hải</a:t>
            </a:r>
            <a:r>
              <a:rPr lang="en-US" sz="2400" b="1" dirty="0">
                <a:solidFill>
                  <a:srgbClr val="EC3237"/>
                </a:solidFill>
                <a:latin typeface="UTM Avo"/>
              </a:rPr>
              <a:t> An – UVBCH CĐ </a:t>
            </a:r>
            <a:r>
              <a:rPr lang="en-US" sz="2400" b="1" dirty="0" err="1">
                <a:solidFill>
                  <a:srgbClr val="EC3237"/>
                </a:solidFill>
                <a:latin typeface="UTM Avo"/>
              </a:rPr>
              <a:t>Khoá</a:t>
            </a:r>
            <a:r>
              <a:rPr lang="en-US" sz="2400" b="1" dirty="0">
                <a:solidFill>
                  <a:srgbClr val="EC3237"/>
                </a:solidFill>
                <a:latin typeface="UTM Avo"/>
              </a:rPr>
              <a:t> XXVII, </a:t>
            </a:r>
            <a:r>
              <a:rPr lang="en-US" sz="2400" b="1" dirty="0" err="1">
                <a:solidFill>
                  <a:srgbClr val="EC3237"/>
                </a:solidFill>
                <a:latin typeface="UTM Avo"/>
              </a:rPr>
              <a:t>Trưởng</a:t>
            </a:r>
            <a:r>
              <a:rPr lang="en-US" sz="2400" b="1" dirty="0">
                <a:solidFill>
                  <a:srgbClr val="EC3237"/>
                </a:solidFill>
                <a:latin typeface="UTM Avo"/>
              </a:rPr>
              <a:t> Ban </a:t>
            </a:r>
            <a:r>
              <a:rPr lang="en-US" sz="2400" b="1" dirty="0" err="1">
                <a:solidFill>
                  <a:srgbClr val="EC3237"/>
                </a:solidFill>
                <a:latin typeface="UTM Avo"/>
              </a:rPr>
              <a:t>Nữ</a:t>
            </a:r>
            <a:r>
              <a:rPr lang="en-US" sz="2400" b="1" dirty="0">
                <a:solidFill>
                  <a:srgbClr val="EC3237"/>
                </a:solidFill>
                <a:latin typeface="UTM Avo"/>
              </a:rPr>
              <a:t> </a:t>
            </a:r>
            <a:r>
              <a:rPr lang="en-US" sz="2400" b="1" dirty="0" err="1">
                <a:solidFill>
                  <a:srgbClr val="EC3237"/>
                </a:solidFill>
                <a:latin typeface="UTM Avo"/>
              </a:rPr>
              <a:t>công</a:t>
            </a:r>
            <a:r>
              <a:rPr lang="en-US" sz="2400" b="1" dirty="0">
                <a:solidFill>
                  <a:srgbClr val="EC3237"/>
                </a:solidFill>
                <a:latin typeface="UTM Avo"/>
              </a:rPr>
              <a:t>, 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EC3237"/>
                </a:solidFill>
                <a:latin typeface="UTM Avo"/>
              </a:rPr>
              <a:t>Phó</a:t>
            </a:r>
            <a:r>
              <a:rPr lang="en-US" sz="2400" b="1" dirty="0">
                <a:solidFill>
                  <a:srgbClr val="EC3237"/>
                </a:solidFill>
                <a:latin typeface="UTM Avo"/>
              </a:rPr>
              <a:t> </a:t>
            </a:r>
            <a:r>
              <a:rPr lang="en-US" sz="2400" b="1" dirty="0" err="1">
                <a:solidFill>
                  <a:srgbClr val="EC3237"/>
                </a:solidFill>
                <a:latin typeface="UTM Avo"/>
              </a:rPr>
              <a:t>trưởng</a:t>
            </a:r>
            <a:r>
              <a:rPr lang="en-US" sz="2400" b="1" dirty="0">
                <a:solidFill>
                  <a:srgbClr val="EC3237"/>
                </a:solidFill>
                <a:latin typeface="UTM Avo"/>
              </a:rPr>
              <a:t> </a:t>
            </a:r>
            <a:r>
              <a:rPr lang="en-US" sz="2400" b="1" dirty="0" err="1">
                <a:solidFill>
                  <a:srgbClr val="EC3237"/>
                </a:solidFill>
                <a:latin typeface="UTM Avo"/>
              </a:rPr>
              <a:t>phòng</a:t>
            </a:r>
            <a:r>
              <a:rPr lang="en-US" sz="2400" b="1" dirty="0">
                <a:solidFill>
                  <a:srgbClr val="EC3237"/>
                </a:solidFill>
                <a:latin typeface="UTM Avo"/>
              </a:rPr>
              <a:t> </a:t>
            </a:r>
            <a:r>
              <a:rPr lang="en-US" sz="2400" b="1" dirty="0" err="1">
                <a:solidFill>
                  <a:srgbClr val="EC3237"/>
                </a:solidFill>
                <a:latin typeface="UTM Avo"/>
              </a:rPr>
              <a:t>Tổ</a:t>
            </a:r>
            <a:r>
              <a:rPr lang="en-US" sz="2400" b="1" dirty="0">
                <a:solidFill>
                  <a:srgbClr val="EC3237"/>
                </a:solidFill>
                <a:latin typeface="UTM Avo"/>
              </a:rPr>
              <a:t> </a:t>
            </a:r>
            <a:r>
              <a:rPr lang="en-US" sz="2400" b="1" dirty="0" err="1">
                <a:solidFill>
                  <a:srgbClr val="EC3237"/>
                </a:solidFill>
                <a:latin typeface="UTM Avo"/>
              </a:rPr>
              <a:t>chức</a:t>
            </a:r>
            <a:r>
              <a:rPr lang="en-US" sz="2400" b="1" dirty="0">
                <a:solidFill>
                  <a:srgbClr val="EC3237"/>
                </a:solidFill>
                <a:latin typeface="UTM Avo"/>
              </a:rPr>
              <a:t> </a:t>
            </a:r>
            <a:r>
              <a:rPr lang="en-US" sz="2400" b="1" dirty="0" err="1">
                <a:solidFill>
                  <a:srgbClr val="EC3237"/>
                </a:solidFill>
                <a:latin typeface="UTM Avo"/>
              </a:rPr>
              <a:t>cán</a:t>
            </a:r>
            <a:r>
              <a:rPr lang="en-US" sz="2400" b="1" dirty="0">
                <a:solidFill>
                  <a:srgbClr val="EC3237"/>
                </a:solidFill>
                <a:latin typeface="UTM Avo"/>
              </a:rPr>
              <a:t> </a:t>
            </a:r>
            <a:r>
              <a:rPr lang="en-US" sz="2400" b="1" dirty="0" err="1">
                <a:solidFill>
                  <a:srgbClr val="EC3237"/>
                </a:solidFill>
                <a:latin typeface="UTM Avo"/>
              </a:rPr>
              <a:t>bộ</a:t>
            </a:r>
            <a:endParaRPr lang="en-US" sz="2400" b="1" dirty="0">
              <a:solidFill>
                <a:srgbClr val="EC3237"/>
              </a:solidFill>
              <a:latin typeface="UTM Avo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9739795" y="11010525"/>
            <a:ext cx="529367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400" b="1">
                <a:solidFill>
                  <a:srgbClr val="EC3237"/>
                </a:solidFill>
                <a:latin typeface="UTM Avo"/>
              </a:rPr>
              <a:t>Đ/c Lê Quý Chiến 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400" b="1">
                <a:solidFill>
                  <a:srgbClr val="EC3237"/>
                </a:solidFill>
                <a:latin typeface="UTM Avo"/>
              </a:rPr>
              <a:t>Phụ trách khoa Cơ khí - Động lực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7425636" y="11010525"/>
            <a:ext cx="529367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400" b="1">
                <a:solidFill>
                  <a:srgbClr val="EC3237"/>
                </a:solidFill>
                <a:latin typeface="UTM Avo"/>
              </a:rPr>
              <a:t>Đ/c  Phạm Đức Cường 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400" b="1">
                <a:solidFill>
                  <a:srgbClr val="EC3237"/>
                </a:solidFill>
                <a:latin typeface="UTM Avo"/>
              </a:rPr>
              <a:t>Phó trưởng phòng Hành chính tổng hợp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4800484" y="11010525"/>
            <a:ext cx="680020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400" b="1">
                <a:solidFill>
                  <a:srgbClr val="EC3237"/>
                </a:solidFill>
                <a:latin typeface="UTM Avo"/>
              </a:rPr>
              <a:t>Đ/c Nguyễn Văn Đức - UVBTV CĐ Khoá XXVII,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400" b="1">
                <a:solidFill>
                  <a:srgbClr val="EC3237"/>
                </a:solidFill>
                <a:latin typeface="UTM Avo"/>
              </a:rPr>
              <a:t>Phó trưởng khoa Mỏ và Công trình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1994829" y="11010525"/>
            <a:ext cx="606015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400" b="1">
                <a:solidFill>
                  <a:srgbClr val="EC3237"/>
                </a:solidFill>
                <a:latin typeface="UTM Avo"/>
              </a:rPr>
              <a:t>Đ/c Đặng Đình Đức - UVBCH CĐ Khoá XXVII, Phó trưởng khoa Công nghệ thông tin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9408132" y="11041043"/>
            <a:ext cx="529367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400" b="1">
                <a:solidFill>
                  <a:srgbClr val="EC3237"/>
                </a:solidFill>
                <a:latin typeface="UTM Avo"/>
              </a:rPr>
              <a:t>Đ/c Nguyễn Thị Hà 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400" b="1">
                <a:solidFill>
                  <a:srgbClr val="EC3237"/>
                </a:solidFill>
                <a:latin typeface="UTM Avo"/>
              </a:rPr>
              <a:t>Phó Chủ tịch công đoàn trường khoá XXVII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386846" y="17419559"/>
            <a:ext cx="529367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400" b="1">
                <a:solidFill>
                  <a:srgbClr val="EC3237"/>
                </a:solidFill>
                <a:latin typeface="UTM Avo"/>
              </a:rPr>
              <a:t>Đ/c Nguyễn Thị Thu Hằng 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400" b="1">
                <a:solidFill>
                  <a:srgbClr val="EC3237"/>
                </a:solidFill>
                <a:latin typeface="UTM Avo"/>
              </a:rPr>
              <a:t>Giảng viên bộ môn Lý luận chính trị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565931" y="17389042"/>
            <a:ext cx="5293675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400" b="1">
                <a:solidFill>
                  <a:srgbClr val="EC3237"/>
                </a:solidFill>
                <a:latin typeface="UTM Avo"/>
              </a:rPr>
              <a:t>Đ/c Lê Hồ Hiếu – UVBTV Đảng uỷ, 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400" b="1">
                <a:solidFill>
                  <a:srgbClr val="EC3237"/>
                </a:solidFill>
                <a:latin typeface="UTM Avo"/>
              </a:rPr>
              <a:t>Chủ tịch công đoàn trường khoá XXVII, Giám đốc Trung tâm TS-TT&amp;TT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1165663" y="17379517"/>
            <a:ext cx="529367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400" b="1">
                <a:solidFill>
                  <a:srgbClr val="EC3237"/>
                </a:solidFill>
                <a:latin typeface="UTM Avo"/>
              </a:rPr>
              <a:t>Đ/c Trương Thị Khánh Ly </a:t>
            </a:r>
          </a:p>
          <a:p>
            <a:pPr algn="ctr">
              <a:lnSpc>
                <a:spcPts val="2799"/>
              </a:lnSpc>
            </a:pPr>
            <a:r>
              <a:rPr lang="en-US" sz="2400" b="1">
                <a:solidFill>
                  <a:srgbClr val="EC3237"/>
                </a:solidFill>
                <a:latin typeface="UTM Avo"/>
              </a:rPr>
              <a:t>Tổ trưởng tổ công đoàn Thanh tra 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400" b="1">
                <a:solidFill>
                  <a:srgbClr val="EC3237"/>
                </a:solidFill>
                <a:latin typeface="UTM Avo"/>
              </a:rPr>
              <a:t>&amp; Kiểm định chất lượng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28778414" y="17389042"/>
            <a:ext cx="5644548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400" b="1">
                <a:solidFill>
                  <a:srgbClr val="EC3237"/>
                </a:solidFill>
                <a:latin typeface="UTM Avo"/>
              </a:rPr>
              <a:t>Đ/c Trần Hoài Nam 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400" b="1">
                <a:solidFill>
                  <a:srgbClr val="EC3237"/>
                </a:solidFill>
                <a:latin typeface="UTM Avo"/>
              </a:rPr>
              <a:t>Phó trưởng phòng Quản trị - Dịch vụ công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6239027" y="17378236"/>
            <a:ext cx="529367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400" b="1">
                <a:solidFill>
                  <a:srgbClr val="EC3237"/>
                </a:solidFill>
                <a:latin typeface="UTM Avo"/>
              </a:rPr>
              <a:t>Đ/c  Nguyễn Phương Thúy 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400" b="1">
                <a:solidFill>
                  <a:srgbClr val="EC3237"/>
                </a:solidFill>
                <a:latin typeface="UTM Avo"/>
              </a:rPr>
              <a:t>Giảng viên khoa Kinh tế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DC280AE-1E51-D780-B0EB-971B5706C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516236"/>
              </p:ext>
            </p:extLst>
          </p:nvPr>
        </p:nvGraphicFramePr>
        <p:xfrm>
          <a:off x="2781299" y="4800600"/>
          <a:ext cx="42062401" cy="11353795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3001733">
                  <a:extLst>
                    <a:ext uri="{9D8B030D-6E8A-4147-A177-3AD203B41FA5}">
                      <a16:colId xmlns:a16="http://schemas.microsoft.com/office/drawing/2014/main" val="3725144289"/>
                    </a:ext>
                  </a:extLst>
                </a:gridCol>
                <a:gridCol w="6218467">
                  <a:extLst>
                    <a:ext uri="{9D8B030D-6E8A-4147-A177-3AD203B41FA5}">
                      <a16:colId xmlns:a16="http://schemas.microsoft.com/office/drawing/2014/main" val="2671462766"/>
                    </a:ext>
                  </a:extLst>
                </a:gridCol>
                <a:gridCol w="23189225">
                  <a:extLst>
                    <a:ext uri="{9D8B030D-6E8A-4147-A177-3AD203B41FA5}">
                      <a16:colId xmlns:a16="http://schemas.microsoft.com/office/drawing/2014/main" val="477374879"/>
                    </a:ext>
                  </a:extLst>
                </a:gridCol>
                <a:gridCol w="4826488">
                  <a:extLst>
                    <a:ext uri="{9D8B030D-6E8A-4147-A177-3AD203B41FA5}">
                      <a16:colId xmlns:a16="http://schemas.microsoft.com/office/drawing/2014/main" val="1765782079"/>
                    </a:ext>
                  </a:extLst>
                </a:gridCol>
                <a:gridCol w="4826488">
                  <a:extLst>
                    <a:ext uri="{9D8B030D-6E8A-4147-A177-3AD203B41FA5}">
                      <a16:colId xmlns:a16="http://schemas.microsoft.com/office/drawing/2014/main" val="3466632313"/>
                    </a:ext>
                  </a:extLst>
                </a:gridCol>
              </a:tblGrid>
              <a:tr h="8926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TT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Họ và tên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Chức vụ và đơn vị công tác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Số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phiếu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Tỉ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lệ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140395"/>
                  </a:ext>
                </a:extLst>
              </a:tr>
              <a:tr h="961503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Cao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Hải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An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Phó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trưởng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phòng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Tổ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chức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cán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bộ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,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Trưởng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Ban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Nữ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công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/140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%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717621"/>
                  </a:ext>
                </a:extLst>
              </a:tr>
              <a:tr h="961503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Lê Quý Chiến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Phó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trưởng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khoa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Cơ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khí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-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Động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lực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/140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en-US" sz="3600" b="0" i="0" u="none" strike="noStrike" kern="1200" cap="none" spc="0" normalizeH="0" baseline="0" noProof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5741370"/>
                  </a:ext>
                </a:extLst>
              </a:tr>
              <a:tr h="961503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3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Phạm Đức Cường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Phó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trưởng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phòng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Hành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chính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tổng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hợp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/140 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en-US" sz="3600" b="0" i="0" u="none" strike="noStrike" kern="1200" cap="none" spc="0" normalizeH="0" baseline="0" noProof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155193"/>
                  </a:ext>
                </a:extLst>
              </a:tr>
              <a:tr h="961503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4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Nguyễn Văn Đức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Phó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trưởng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khoa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Mỏ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và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Công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trình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, UV Ban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thường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vụ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/140 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en-US" sz="3600" b="0" i="0" u="none" strike="noStrike" kern="1200" cap="none" spc="0" normalizeH="0" baseline="0" noProof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7219567"/>
                  </a:ext>
                </a:extLst>
              </a:tr>
              <a:tr h="961503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5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Đặng Đình Đức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Phó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trưởng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khoa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Công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nghệ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thông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tin, UV Ban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Chấp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hành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CĐ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/140 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en-US" sz="3600" b="0" i="0" u="none" strike="noStrike" kern="1200" cap="none" spc="0" normalizeH="0" baseline="0" noProof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005272"/>
                  </a:ext>
                </a:extLst>
              </a:tr>
              <a:tr h="855521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6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Nguyễn Thị Hà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Phó Chủ tịch công đoàn trường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/140 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en-US" sz="3600" b="0" i="0" u="none" strike="noStrike" kern="1200" cap="none" spc="0" normalizeH="0" baseline="0" noProof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848051"/>
                  </a:ext>
                </a:extLst>
              </a:tr>
              <a:tr h="961503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7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Nguyễn Thị Thu Hằng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Giảng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viên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bộ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môn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Lý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luận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chính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trị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/140 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en-US" sz="3600" b="0" i="0" u="none" strike="noStrike" kern="1200" cap="none" spc="0" normalizeH="0" baseline="0" noProof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758342"/>
                  </a:ext>
                </a:extLst>
              </a:tr>
              <a:tr h="961503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8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Lê Hồ Hiếu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Giám đốc Trung tâm TS-TT&amp;TT, Chủ tịch công đoàn trường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/140 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en-US" sz="3600" b="0" i="0" u="none" strike="noStrike" kern="1200" cap="none" spc="0" normalizeH="0" baseline="0" noProof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7796673"/>
                  </a:ext>
                </a:extLst>
              </a:tr>
              <a:tr h="961503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9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Trương Thị Khánh Ly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Tổ trưởng tổ công đoàn Thanh tra - Kiểm định chất lượng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/140 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en-US" sz="3600" b="0" i="0" u="none" strike="noStrike" kern="1200" cap="none" spc="0" normalizeH="0" baseline="0" noProof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520598"/>
                  </a:ext>
                </a:extLst>
              </a:tr>
              <a:tr h="961503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10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Trần Hoài Nam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Phó trưởng phòng Quản trị - Dịch vụ công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/140 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en-US" sz="3600" b="0" i="0" u="none" strike="noStrike" kern="1200" cap="none" spc="0" normalizeH="0" baseline="0" noProof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9435213"/>
                  </a:ext>
                </a:extLst>
              </a:tr>
              <a:tr h="952069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11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Nguyễn Phương Thúy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Giảng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viên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khoa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Kinh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tế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/140 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en-US" sz="3600" b="0" i="0" u="none" strike="noStrike" kern="1200" cap="none" spc="0" normalizeH="0" baseline="0" noProof="0" dirty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612178"/>
                  </a:ext>
                </a:extLst>
              </a:tr>
            </a:tbl>
          </a:graphicData>
        </a:graphic>
      </p:graphicFrame>
      <p:pic>
        <p:nvPicPr>
          <p:cNvPr id="3" name="Picture 3">
            <a:extLst>
              <a:ext uri="{FF2B5EF4-FFF2-40B4-BE49-F238E27FC236}">
                <a16:creationId xmlns:a16="http://schemas.microsoft.com/office/drawing/2014/main" id="{23CE13DA-8867-39DF-7F65-204D1206A3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44100" y="1029647"/>
            <a:ext cx="3218934" cy="2971324"/>
          </a:xfrm>
          <a:prstGeom prst="rect">
            <a:avLst/>
          </a:prstGeom>
        </p:spPr>
      </p:pic>
      <p:pic>
        <p:nvPicPr>
          <p:cNvPr id="4" name="Picture 37">
            <a:extLst>
              <a:ext uri="{FF2B5EF4-FFF2-40B4-BE49-F238E27FC236}">
                <a16:creationId xmlns:a16="http://schemas.microsoft.com/office/drawing/2014/main" id="{8CF5E5AC-AF12-429D-F50A-F8BEB100B9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406156" y="1135052"/>
            <a:ext cx="2803392" cy="2760514"/>
          </a:xfrm>
          <a:prstGeom prst="rect">
            <a:avLst/>
          </a:prstGeom>
        </p:spPr>
      </p:pic>
      <p:sp>
        <p:nvSpPr>
          <p:cNvPr id="5" name="TextBox 41">
            <a:extLst>
              <a:ext uri="{FF2B5EF4-FFF2-40B4-BE49-F238E27FC236}">
                <a16:creationId xmlns:a16="http://schemas.microsoft.com/office/drawing/2014/main" id="{5F20F338-FC99-826A-3E79-961C7E749E8B}"/>
              </a:ext>
            </a:extLst>
          </p:cNvPr>
          <p:cNvSpPr txBox="1"/>
          <p:nvPr/>
        </p:nvSpPr>
        <p:spPr>
          <a:xfrm>
            <a:off x="10817148" y="924242"/>
            <a:ext cx="25591294" cy="3361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4800" b="1" dirty="0">
                <a:solidFill>
                  <a:srgbClr val="EC3237"/>
                </a:solidFill>
                <a:latin typeface="UTM Avo"/>
              </a:rPr>
              <a:t>KẾT QUẢ BẦU CỬ BAN CHẤP HÀNH</a:t>
            </a:r>
          </a:p>
          <a:p>
            <a:pPr algn="ctr">
              <a:lnSpc>
                <a:spcPts val="8959"/>
              </a:lnSpc>
            </a:pPr>
            <a:r>
              <a:rPr lang="en-US" sz="4800" b="1" dirty="0">
                <a:solidFill>
                  <a:srgbClr val="EC3237"/>
                </a:solidFill>
                <a:latin typeface="UTM Avo"/>
              </a:rPr>
              <a:t>CÔNG ĐOÀN TRƯỜNG ĐẠI HỌC CÔNG NGHIỆP QUẢNG NINH </a:t>
            </a:r>
          </a:p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EC3237"/>
                </a:solidFill>
                <a:latin typeface="UTM Avo"/>
              </a:rPr>
              <a:t>LẦN THỨ XXVIII, NHIỆM KỲ 2023-2028</a:t>
            </a:r>
          </a:p>
        </p:txBody>
      </p:sp>
    </p:spTree>
    <p:extLst>
      <p:ext uri="{BB962C8B-B14F-4D97-AF65-F5344CB8AC3E}">
        <p14:creationId xmlns:p14="http://schemas.microsoft.com/office/powerpoint/2010/main" val="2931683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DC280AE-1E51-D780-B0EB-971B5706C935}"/>
              </a:ext>
            </a:extLst>
          </p:cNvPr>
          <p:cNvGraphicFramePr>
            <a:graphicFrameLocks noGrp="1"/>
          </p:cNvGraphicFramePr>
          <p:nvPr/>
        </p:nvGraphicFramePr>
        <p:xfrm>
          <a:off x="2781299" y="4800600"/>
          <a:ext cx="42062401" cy="11353795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3001733">
                  <a:extLst>
                    <a:ext uri="{9D8B030D-6E8A-4147-A177-3AD203B41FA5}">
                      <a16:colId xmlns:a16="http://schemas.microsoft.com/office/drawing/2014/main" val="3725144289"/>
                    </a:ext>
                  </a:extLst>
                </a:gridCol>
                <a:gridCol w="6218467">
                  <a:extLst>
                    <a:ext uri="{9D8B030D-6E8A-4147-A177-3AD203B41FA5}">
                      <a16:colId xmlns:a16="http://schemas.microsoft.com/office/drawing/2014/main" val="2671462766"/>
                    </a:ext>
                  </a:extLst>
                </a:gridCol>
                <a:gridCol w="23189225">
                  <a:extLst>
                    <a:ext uri="{9D8B030D-6E8A-4147-A177-3AD203B41FA5}">
                      <a16:colId xmlns:a16="http://schemas.microsoft.com/office/drawing/2014/main" val="477374879"/>
                    </a:ext>
                  </a:extLst>
                </a:gridCol>
                <a:gridCol w="4826488">
                  <a:extLst>
                    <a:ext uri="{9D8B030D-6E8A-4147-A177-3AD203B41FA5}">
                      <a16:colId xmlns:a16="http://schemas.microsoft.com/office/drawing/2014/main" val="1765782079"/>
                    </a:ext>
                  </a:extLst>
                </a:gridCol>
                <a:gridCol w="4826488">
                  <a:extLst>
                    <a:ext uri="{9D8B030D-6E8A-4147-A177-3AD203B41FA5}">
                      <a16:colId xmlns:a16="http://schemas.microsoft.com/office/drawing/2014/main" val="3466632313"/>
                    </a:ext>
                  </a:extLst>
                </a:gridCol>
              </a:tblGrid>
              <a:tr h="8926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TT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Họ và tên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Chức vụ và đơn vị công tác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Số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phiếu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Tỉ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lệ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140395"/>
                  </a:ext>
                </a:extLst>
              </a:tr>
              <a:tr h="961503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Cao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Hải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An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Phó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trưởng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phòng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Tổ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chức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cán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bộ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,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Trưởng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Ban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Nữ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công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/140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%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717621"/>
                  </a:ext>
                </a:extLst>
              </a:tr>
              <a:tr h="961503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Lê Quý Chiến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Phó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trưởng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khoa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Cơ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khí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-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Động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lực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/140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en-US" sz="3600" b="0" i="0" u="none" strike="noStrike" kern="1200" cap="none" spc="0" normalizeH="0" baseline="0" noProof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5741370"/>
                  </a:ext>
                </a:extLst>
              </a:tr>
              <a:tr h="961503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3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Phạm Đức Cường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Phó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trưởng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phòng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Hành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chính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tổng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hợp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/140 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en-US" sz="3600" b="0" i="0" u="none" strike="noStrike" kern="1200" cap="none" spc="0" normalizeH="0" baseline="0" noProof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155193"/>
                  </a:ext>
                </a:extLst>
              </a:tr>
              <a:tr h="961503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4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Nguyễn Văn Đức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Phó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trưởng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khoa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Mỏ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và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Công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trình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, UV Ban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thường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vụ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/140 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en-US" sz="3600" b="0" i="0" u="none" strike="noStrike" kern="1200" cap="none" spc="0" normalizeH="0" baseline="0" noProof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7219567"/>
                  </a:ext>
                </a:extLst>
              </a:tr>
              <a:tr h="961503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5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Đặng Đình Đức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Phó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trưởng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khoa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Công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nghệ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thông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tin, UV Ban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Chấp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hành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CĐ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/140 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en-US" sz="3600" b="0" i="0" u="none" strike="noStrike" kern="1200" cap="none" spc="0" normalizeH="0" baseline="0" noProof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4005272"/>
                  </a:ext>
                </a:extLst>
              </a:tr>
              <a:tr h="855521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6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Nguyễn Thị Hà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Phó Chủ tịch công đoàn trường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/140 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en-US" sz="3600" b="0" i="0" u="none" strike="noStrike" kern="1200" cap="none" spc="0" normalizeH="0" baseline="0" noProof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848051"/>
                  </a:ext>
                </a:extLst>
              </a:tr>
              <a:tr h="961503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7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Nguyễn Thị Thu Hằng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Giảng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viên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bộ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môn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Lý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luận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chính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trị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/140 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en-US" sz="3600" b="0" i="0" u="none" strike="noStrike" kern="1200" cap="none" spc="0" normalizeH="0" baseline="0" noProof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758342"/>
                  </a:ext>
                </a:extLst>
              </a:tr>
              <a:tr h="961503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8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Lê Hồ Hiếu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Giám đốc Trung tâm TS-TT&amp;TT, Chủ tịch công đoàn trường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/140 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en-US" sz="3600" b="0" i="0" u="none" strike="noStrike" kern="1200" cap="none" spc="0" normalizeH="0" baseline="0" noProof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7796673"/>
                  </a:ext>
                </a:extLst>
              </a:tr>
              <a:tr h="961503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9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Trương Thị Khánh Ly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Tổ trưởng tổ công đoàn Thanh tra - Kiểm định chất lượng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/140 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en-US" sz="3600" b="0" i="0" u="none" strike="noStrike" kern="1200" cap="none" spc="0" normalizeH="0" baseline="0" noProof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520598"/>
                  </a:ext>
                </a:extLst>
              </a:tr>
              <a:tr h="961503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10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Trần Hoài Nam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Phó trưởng phòng Quản trị - Dịch vụ công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/140 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en-US" sz="3600" b="0" i="0" u="none" strike="noStrike" kern="1200" cap="none" spc="0" normalizeH="0" baseline="0" noProof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9435213"/>
                  </a:ext>
                </a:extLst>
              </a:tr>
              <a:tr h="952069">
                <a:tc>
                  <a:txBody>
                    <a:bodyPr/>
                    <a:lstStyle/>
                    <a:p>
                      <a:pPr marL="13970" marR="1022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11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Nguyễn Phương Thúy</a:t>
                      </a:r>
                      <a:endParaRPr lang="en-US" sz="3600" b="0" cap="none" spc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Giảng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viên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khoa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Kinh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tế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 /140  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en-US" sz="3600" b="0" i="0" u="none" strike="noStrike" kern="1200" cap="none" spc="0" normalizeH="0" baseline="0" noProof="0" dirty="0">
                          <a:ln w="0"/>
                          <a:solidFill>
                            <a:prstClr val="black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%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UTM Avo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532" marR="59532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612178"/>
                  </a:ext>
                </a:extLst>
              </a:tr>
            </a:tbl>
          </a:graphicData>
        </a:graphic>
      </p:graphicFrame>
      <p:pic>
        <p:nvPicPr>
          <p:cNvPr id="3" name="Picture 3">
            <a:extLst>
              <a:ext uri="{FF2B5EF4-FFF2-40B4-BE49-F238E27FC236}">
                <a16:creationId xmlns:a16="http://schemas.microsoft.com/office/drawing/2014/main" id="{23CE13DA-8867-39DF-7F65-204D1206A3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44100" y="1029647"/>
            <a:ext cx="3218934" cy="2971324"/>
          </a:xfrm>
          <a:prstGeom prst="rect">
            <a:avLst/>
          </a:prstGeom>
        </p:spPr>
      </p:pic>
      <p:pic>
        <p:nvPicPr>
          <p:cNvPr id="4" name="Picture 37">
            <a:extLst>
              <a:ext uri="{FF2B5EF4-FFF2-40B4-BE49-F238E27FC236}">
                <a16:creationId xmlns:a16="http://schemas.microsoft.com/office/drawing/2014/main" id="{8CF5E5AC-AF12-429D-F50A-F8BEB100B9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406156" y="1135052"/>
            <a:ext cx="2803392" cy="2760514"/>
          </a:xfrm>
          <a:prstGeom prst="rect">
            <a:avLst/>
          </a:prstGeom>
        </p:spPr>
      </p:pic>
      <p:sp>
        <p:nvSpPr>
          <p:cNvPr id="5" name="TextBox 41">
            <a:extLst>
              <a:ext uri="{FF2B5EF4-FFF2-40B4-BE49-F238E27FC236}">
                <a16:creationId xmlns:a16="http://schemas.microsoft.com/office/drawing/2014/main" id="{5F20F338-FC99-826A-3E79-961C7E749E8B}"/>
              </a:ext>
            </a:extLst>
          </p:cNvPr>
          <p:cNvSpPr txBox="1"/>
          <p:nvPr/>
        </p:nvSpPr>
        <p:spPr>
          <a:xfrm>
            <a:off x="10817148" y="924242"/>
            <a:ext cx="25591294" cy="3361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4800" b="1" dirty="0">
                <a:solidFill>
                  <a:srgbClr val="EC3237"/>
                </a:solidFill>
                <a:latin typeface="UTM Avo"/>
              </a:rPr>
              <a:t>KẾT QUẢ BẦU CỬ BAN CHẤP HÀNH</a:t>
            </a:r>
          </a:p>
          <a:p>
            <a:pPr algn="ctr">
              <a:lnSpc>
                <a:spcPts val="8959"/>
              </a:lnSpc>
            </a:pPr>
            <a:r>
              <a:rPr lang="en-US" sz="4800" b="1" dirty="0">
                <a:solidFill>
                  <a:srgbClr val="EC3237"/>
                </a:solidFill>
                <a:latin typeface="UTM Avo"/>
              </a:rPr>
              <a:t>CÔNG ĐOÀN TRƯỜNG ĐẠI HỌC CÔNG NGHIỆP QUẢNG NINH </a:t>
            </a:r>
          </a:p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EC3237"/>
                </a:solidFill>
                <a:latin typeface="UTM Avo"/>
              </a:rPr>
              <a:t>LẦN THỨ XXVIII, NHIỆM KỲ 2023-2028</a:t>
            </a:r>
          </a:p>
        </p:txBody>
      </p:sp>
    </p:spTree>
    <p:extLst>
      <p:ext uri="{BB962C8B-B14F-4D97-AF65-F5344CB8AC3E}">
        <p14:creationId xmlns:p14="http://schemas.microsoft.com/office/powerpoint/2010/main" val="501001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668</Words>
  <Application>Microsoft Office PowerPoint</Application>
  <PresentationFormat>Custom</PresentationFormat>
  <Paragraphs>151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Calibri</vt:lpstr>
      <vt:lpstr>UTM Avo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BCH khoá XXVIII</dc:title>
  <cp:lastModifiedBy>Trung tâm Tuyển sinh - TT&amp;TT</cp:lastModifiedBy>
  <cp:revision>3</cp:revision>
  <dcterms:created xsi:type="dcterms:W3CDTF">2006-08-16T00:00:00Z</dcterms:created>
  <dcterms:modified xsi:type="dcterms:W3CDTF">2023-04-27T16:25:21Z</dcterms:modified>
  <dc:identifier>DAFhL6mg57U</dc:identifier>
</cp:coreProperties>
</file>