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8" r:id="rId3"/>
    <p:sldId id="259" r:id="rId4"/>
    <p:sldId id="278" r:id="rId5"/>
    <p:sldId id="271" r:id="rId6"/>
    <p:sldId id="276" r:id="rId7"/>
  </p:sldIdLst>
  <p:sldSz cx="12192000" cy="6858000"/>
  <p:notesSz cx="7102475" cy="89916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176F"/>
    <a:srgbClr val="000134"/>
    <a:srgbClr val="3399FF"/>
    <a:srgbClr val="99CCFF"/>
    <a:srgbClr val="33CCFF"/>
    <a:srgbClr val="00CCFF"/>
    <a:srgbClr val="14227A"/>
    <a:srgbClr val="0E18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D7D8B7-9C31-4CE4-88E8-33B58538B51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905000"/>
            <a:ext cx="11582400" cy="762000"/>
          </a:xfrm>
        </p:spPr>
        <p:txBody>
          <a:bodyPr/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219200" y="4495800"/>
            <a:ext cx="9956800" cy="609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876800" y="5562600"/>
            <a:ext cx="245533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Company</a:t>
            </a:r>
          </a:p>
          <a:p>
            <a:r>
              <a:rPr lang="en-US" sz="2800" b="1">
                <a:solidFill>
                  <a:schemeClr val="tx2"/>
                </a:solidFill>
                <a:latin typeface="Verdana" pitchFamily="34" charset="0"/>
              </a:rPr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B5FBE-E796-4068-B2C3-9634EF24B0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15400" y="152401"/>
            <a:ext cx="2870200" cy="6238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1"/>
            <a:ext cx="8407400" cy="6238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A6964-0A0A-4D2E-9FE8-48D09A0AB4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1"/>
            <a:ext cx="11480800" cy="671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1"/>
            <a:ext cx="11480800" cy="5248275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00801"/>
            <a:ext cx="28448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00801"/>
            <a:ext cx="38608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00801"/>
            <a:ext cx="2844800" cy="320675"/>
          </a:xfrm>
        </p:spPr>
        <p:txBody>
          <a:bodyPr/>
          <a:lstStyle>
            <a:lvl1pPr>
              <a:defRPr/>
            </a:lvl1pPr>
          </a:lstStyle>
          <a:p>
            <a:fld id="{F7A1ECF8-4024-4F57-81F5-E8B4710D6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94C1E-27E4-4136-8C68-37A68D61B6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63C41-DC83-4A79-8957-AFFCEB23F0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1"/>
            <a:ext cx="56388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1143001"/>
            <a:ext cx="56388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FB469-4A43-4A2A-8544-9000D3469C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D869E-6976-4348-92F2-A47899B0D9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4DC83-F28A-4B82-9524-900C78E4EE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E6C3DB-3E66-44EE-8202-F3195C7359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D47C4-3199-484E-9DA9-6F411FB7AE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6446D-9659-48DE-B241-01EC29FD3E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7"/>
          <p:cNvSpPr>
            <a:spLocks noChangeArrowheads="1"/>
          </p:cNvSpPr>
          <p:nvPr/>
        </p:nvSpPr>
        <p:spPr bwMode="white">
          <a:xfrm>
            <a:off x="0" y="1"/>
            <a:ext cx="12192000" cy="7651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white">
          <a:xfrm>
            <a:off x="0" y="908050"/>
            <a:ext cx="12192000" cy="594995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48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1"/>
            <a:ext cx="114808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00801"/>
            <a:ext cx="28448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00801"/>
            <a:ext cx="38608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00801"/>
            <a:ext cx="28448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40AB335-7A93-40C5-BDC0-301191AC302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04800" y="152401"/>
            <a:ext cx="114808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gray">
          <a:xfrm flipV="1">
            <a:off x="0" y="838200"/>
            <a:ext cx="12192000" cy="76200"/>
          </a:xfrm>
          <a:prstGeom prst="rect">
            <a:avLst/>
          </a:prstGeom>
          <a:gradFill rotWithShape="1">
            <a:gsLst>
              <a:gs pos="0">
                <a:srgbClr val="3399FF">
                  <a:gamma/>
                  <a:shade val="46275"/>
                  <a:invGamma/>
                </a:srgbClr>
              </a:gs>
              <a:gs pos="50000">
                <a:srgbClr val="3399FF"/>
              </a:gs>
              <a:gs pos="100000">
                <a:srgbClr val="3399F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4600" y="961052"/>
            <a:ext cx="7162800" cy="1020149"/>
          </a:xfrm>
        </p:spPr>
        <p:txBody>
          <a:bodyPr/>
          <a:lstStyle/>
          <a:p>
            <a:r>
              <a:rPr lang="en-US" sz="2000" dirty="0">
                <a:solidFill>
                  <a:schemeClr val="bg1">
                    <a:lumMod val="60000"/>
                    <a:lumOff val="40000"/>
                  </a:schemeClr>
                </a:solidFill>
              </a:rPr>
              <a:t>TRƯỜNG ĐẠI HỌC CÔNG NGHIỆP QUẢNG NINH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276600"/>
            <a:ext cx="8991600" cy="2057400"/>
          </a:xfrm>
        </p:spPr>
        <p:txBody>
          <a:bodyPr/>
          <a:lstStyle/>
          <a:p>
            <a:r>
              <a:rPr lang="en-US" sz="2800" dirty="0"/>
              <a:t>THÚC ĐẨY HÌNH THÀNH HỆ SINH THÁI SÁNG TẠO KHOA HỌC KỸ THUẬT</a:t>
            </a:r>
            <a:r>
              <a:rPr lang="en-US" sz="2600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86200" y="4311134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>
                <a:solidFill>
                  <a:schemeClr val="tx2"/>
                </a:solidFill>
              </a:rPr>
              <a:t>Quảng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Ninh</a:t>
            </a:r>
            <a:r>
              <a:rPr lang="en-US" i="1" dirty="0">
                <a:solidFill>
                  <a:schemeClr val="tx2"/>
                </a:solidFill>
              </a:rPr>
              <a:t>, 19 </a:t>
            </a:r>
            <a:r>
              <a:rPr lang="en-US" i="1" dirty="0" err="1">
                <a:solidFill>
                  <a:schemeClr val="tx2"/>
                </a:solidFill>
              </a:rPr>
              <a:t>tháng</a:t>
            </a:r>
            <a:r>
              <a:rPr lang="en-US" i="1" dirty="0">
                <a:solidFill>
                  <a:schemeClr val="tx2"/>
                </a:solidFill>
              </a:rPr>
              <a:t> 12 </a:t>
            </a:r>
            <a:r>
              <a:rPr lang="en-US" i="1" dirty="0" err="1">
                <a:solidFill>
                  <a:schemeClr val="tx2"/>
                </a:solidFill>
              </a:rPr>
              <a:t>năm</a:t>
            </a:r>
            <a:r>
              <a:rPr lang="en-US" i="1" dirty="0">
                <a:solidFill>
                  <a:schemeClr val="tx2"/>
                </a:solidFill>
              </a:rPr>
              <a:t> 2019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99052"/>
            <a:ext cx="1066800" cy="1020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5" descr="16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53340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29" name="AutoShape 69"/>
          <p:cNvSpPr>
            <a:spLocks noChangeArrowheads="1"/>
          </p:cNvSpPr>
          <p:nvPr/>
        </p:nvSpPr>
        <p:spPr bwMode="gray">
          <a:xfrm>
            <a:off x="3733800" y="4173538"/>
            <a:ext cx="45720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78FCB"/>
              </a:gs>
              <a:gs pos="50000">
                <a:srgbClr val="378FCB">
                  <a:gamma/>
                  <a:tint val="40000"/>
                  <a:invGamma/>
                </a:srgbClr>
              </a:gs>
              <a:gs pos="100000">
                <a:srgbClr val="378FCB"/>
              </a:gs>
            </a:gsLst>
            <a:lin ang="0" scaled="1"/>
          </a:gradFill>
          <a:ln w="19050" algn="ctr">
            <a:round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78FCB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HỆ SINH THÁI </a:t>
            </a:r>
          </a:p>
        </p:txBody>
      </p:sp>
      <p:sp>
        <p:nvSpPr>
          <p:cNvPr id="66623" name="AutoShape 63"/>
          <p:cNvSpPr>
            <a:spLocks noChangeArrowheads="1"/>
          </p:cNvSpPr>
          <p:nvPr/>
        </p:nvSpPr>
        <p:spPr bwMode="gray">
          <a:xfrm>
            <a:off x="3733800" y="2116138"/>
            <a:ext cx="45720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48BE67"/>
              </a:gs>
              <a:gs pos="50000">
                <a:srgbClr val="48BE67">
                  <a:gamma/>
                  <a:tint val="21176"/>
                  <a:invGamma/>
                </a:srgbClr>
              </a:gs>
              <a:gs pos="100000">
                <a:srgbClr val="48BE67"/>
              </a:gs>
            </a:gsLst>
            <a:lin ang="0" scaled="1"/>
          </a:gradFill>
          <a:ln w="19050" algn="ctr">
            <a:round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48BE67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6625" name="AutoShape 65"/>
          <p:cNvSpPr>
            <a:spLocks noChangeArrowheads="1"/>
          </p:cNvSpPr>
          <p:nvPr/>
        </p:nvSpPr>
        <p:spPr bwMode="gray">
          <a:xfrm>
            <a:off x="3733800" y="2801938"/>
            <a:ext cx="45720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78FCB"/>
              </a:gs>
              <a:gs pos="50000">
                <a:srgbClr val="378FCB">
                  <a:gamma/>
                  <a:tint val="40000"/>
                  <a:invGamma/>
                </a:srgbClr>
              </a:gs>
              <a:gs pos="100000">
                <a:srgbClr val="378FCB"/>
              </a:gs>
            </a:gsLst>
            <a:lin ang="0" scaled="1"/>
          </a:gradFill>
          <a:ln w="19050" algn="ctr">
            <a:round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78FCB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6626" name="Text Box 66"/>
          <p:cNvSpPr txBox="1">
            <a:spLocks noChangeArrowheads="1"/>
          </p:cNvSpPr>
          <p:nvPr/>
        </p:nvSpPr>
        <p:spPr bwMode="gray">
          <a:xfrm>
            <a:off x="4343400" y="2209800"/>
            <a:ext cx="31242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VIỆN, TRƯỜNG ĐẠI HỌC</a:t>
            </a:r>
          </a:p>
        </p:txBody>
      </p:sp>
      <p:sp>
        <p:nvSpPr>
          <p:cNvPr id="66627" name="AutoShape 67"/>
          <p:cNvSpPr>
            <a:spLocks noChangeArrowheads="1"/>
          </p:cNvSpPr>
          <p:nvPr/>
        </p:nvSpPr>
        <p:spPr bwMode="gray">
          <a:xfrm>
            <a:off x="3733800" y="3487738"/>
            <a:ext cx="45720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48BE67"/>
              </a:gs>
              <a:gs pos="50000">
                <a:srgbClr val="48BE67">
                  <a:gamma/>
                  <a:tint val="21176"/>
                  <a:invGamma/>
                </a:srgbClr>
              </a:gs>
              <a:gs pos="100000">
                <a:srgbClr val="48BE67"/>
              </a:gs>
            </a:gsLst>
            <a:lin ang="0" scaled="1"/>
          </a:gradFill>
          <a:ln w="19050" algn="ctr">
            <a:round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48BE67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6628" name="Text Box 68"/>
          <p:cNvSpPr txBox="1">
            <a:spLocks noChangeArrowheads="1"/>
          </p:cNvSpPr>
          <p:nvPr/>
        </p:nvSpPr>
        <p:spPr bwMode="gray">
          <a:xfrm>
            <a:off x="4648200" y="4191001"/>
            <a:ext cx="26304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NHÀ ĐẦU TƯ</a:t>
            </a:r>
          </a:p>
        </p:txBody>
      </p:sp>
      <p:grpSp>
        <p:nvGrpSpPr>
          <p:cNvPr id="66633" name="Group 73"/>
          <p:cNvGrpSpPr>
            <a:grpSpLocks/>
          </p:cNvGrpSpPr>
          <p:nvPr/>
        </p:nvGrpSpPr>
        <p:grpSpPr bwMode="auto">
          <a:xfrm>
            <a:off x="4419601" y="1677988"/>
            <a:ext cx="119063" cy="3122612"/>
            <a:chOff x="1824" y="1212"/>
            <a:chExt cx="75" cy="1967"/>
          </a:xfrm>
        </p:grpSpPr>
        <p:sp>
          <p:nvSpPr>
            <p:cNvPr id="66634" name="Rectangle 74"/>
            <p:cNvSpPr>
              <a:spLocks noChangeArrowheads="1"/>
            </p:cNvSpPr>
            <p:nvPr/>
          </p:nvSpPr>
          <p:spPr bwMode="gray">
            <a:xfrm>
              <a:off x="1825" y="1212"/>
              <a:ext cx="74" cy="240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35" name="Rectangle 75"/>
            <p:cNvSpPr>
              <a:spLocks noChangeArrowheads="1"/>
            </p:cNvSpPr>
            <p:nvPr/>
          </p:nvSpPr>
          <p:spPr bwMode="gray">
            <a:xfrm>
              <a:off x="1824" y="1780"/>
              <a:ext cx="70" cy="107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36" name="Rectangle 76"/>
            <p:cNvSpPr>
              <a:spLocks noChangeArrowheads="1"/>
            </p:cNvSpPr>
            <p:nvPr/>
          </p:nvSpPr>
          <p:spPr bwMode="gray">
            <a:xfrm>
              <a:off x="1827" y="2209"/>
              <a:ext cx="70" cy="107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37" name="Rectangle 77"/>
            <p:cNvSpPr>
              <a:spLocks noChangeArrowheads="1"/>
            </p:cNvSpPr>
            <p:nvPr/>
          </p:nvSpPr>
          <p:spPr bwMode="gray">
            <a:xfrm>
              <a:off x="1825" y="2641"/>
              <a:ext cx="70" cy="107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38" name="Rectangle 78"/>
            <p:cNvSpPr>
              <a:spLocks noChangeArrowheads="1"/>
            </p:cNvSpPr>
            <p:nvPr/>
          </p:nvSpPr>
          <p:spPr bwMode="gray">
            <a:xfrm>
              <a:off x="1825" y="3072"/>
              <a:ext cx="70" cy="107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6640" name="Group 80"/>
          <p:cNvGrpSpPr>
            <a:grpSpLocks/>
          </p:cNvGrpSpPr>
          <p:nvPr/>
        </p:nvGrpSpPr>
        <p:grpSpPr bwMode="auto">
          <a:xfrm>
            <a:off x="7418388" y="1676401"/>
            <a:ext cx="125412" cy="3128963"/>
            <a:chOff x="3597" y="1211"/>
            <a:chExt cx="79" cy="1971"/>
          </a:xfrm>
        </p:grpSpPr>
        <p:sp>
          <p:nvSpPr>
            <p:cNvPr id="66641" name="Rectangle 81"/>
            <p:cNvSpPr>
              <a:spLocks noChangeArrowheads="1"/>
            </p:cNvSpPr>
            <p:nvPr/>
          </p:nvSpPr>
          <p:spPr bwMode="gray">
            <a:xfrm>
              <a:off x="3598" y="1211"/>
              <a:ext cx="74" cy="240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42" name="Rectangle 82"/>
            <p:cNvSpPr>
              <a:spLocks noChangeArrowheads="1"/>
            </p:cNvSpPr>
            <p:nvPr/>
          </p:nvSpPr>
          <p:spPr bwMode="gray">
            <a:xfrm>
              <a:off x="3597" y="1779"/>
              <a:ext cx="76" cy="111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43" name="Rectangle 83"/>
            <p:cNvSpPr>
              <a:spLocks noChangeArrowheads="1"/>
            </p:cNvSpPr>
            <p:nvPr/>
          </p:nvSpPr>
          <p:spPr bwMode="gray">
            <a:xfrm>
              <a:off x="3600" y="2208"/>
              <a:ext cx="76" cy="111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44" name="Rectangle 84"/>
            <p:cNvSpPr>
              <a:spLocks noChangeArrowheads="1"/>
            </p:cNvSpPr>
            <p:nvPr/>
          </p:nvSpPr>
          <p:spPr bwMode="gray">
            <a:xfrm>
              <a:off x="3598" y="2640"/>
              <a:ext cx="76" cy="111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45" name="Rectangle 85"/>
            <p:cNvSpPr>
              <a:spLocks noChangeArrowheads="1"/>
            </p:cNvSpPr>
            <p:nvPr/>
          </p:nvSpPr>
          <p:spPr bwMode="gray">
            <a:xfrm>
              <a:off x="3598" y="3071"/>
              <a:ext cx="76" cy="111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AutoShape 69"/>
          <p:cNvSpPr>
            <a:spLocks noChangeArrowheads="1"/>
          </p:cNvSpPr>
          <p:nvPr/>
        </p:nvSpPr>
        <p:spPr bwMode="gray">
          <a:xfrm>
            <a:off x="3810000" y="4876800"/>
            <a:ext cx="45720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78FCB"/>
              </a:gs>
              <a:gs pos="50000">
                <a:srgbClr val="378FCB">
                  <a:gamma/>
                  <a:tint val="40000"/>
                  <a:invGamma/>
                </a:srgbClr>
              </a:gs>
              <a:gs pos="100000">
                <a:srgbClr val="378FCB"/>
              </a:gs>
            </a:gsLst>
            <a:lin ang="0" scaled="1"/>
          </a:gradFill>
          <a:ln w="19050" algn="ctr">
            <a:round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78FCB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1" name="Text Box 70"/>
          <p:cNvSpPr txBox="1">
            <a:spLocks noChangeArrowheads="1"/>
          </p:cNvSpPr>
          <p:nvPr/>
        </p:nvSpPr>
        <p:spPr bwMode="gray">
          <a:xfrm>
            <a:off x="3733800" y="3516868"/>
            <a:ext cx="44958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PHÒNG LAB, TRUNG TÂM NC</a:t>
            </a:r>
          </a:p>
        </p:txBody>
      </p:sp>
      <p:sp>
        <p:nvSpPr>
          <p:cNvPr id="66630" name="Text Box 70"/>
          <p:cNvSpPr txBox="1">
            <a:spLocks noChangeArrowheads="1"/>
          </p:cNvSpPr>
          <p:nvPr/>
        </p:nvSpPr>
        <p:spPr bwMode="gray">
          <a:xfrm>
            <a:off x="4684712" y="4967288"/>
            <a:ext cx="26304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DOANH NGHIỆP</a:t>
            </a:r>
          </a:p>
        </p:txBody>
      </p:sp>
      <p:sp>
        <p:nvSpPr>
          <p:cNvPr id="66624" name="Text Box 64"/>
          <p:cNvSpPr txBox="1">
            <a:spLocks noChangeArrowheads="1"/>
          </p:cNvSpPr>
          <p:nvPr/>
        </p:nvSpPr>
        <p:spPr bwMode="gray">
          <a:xfrm>
            <a:off x="3733800" y="2833687"/>
            <a:ext cx="42672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000000"/>
                </a:solidFill>
              </a:rPr>
              <a:t>NHÀ NGHIÊN CỨU, NHÓM NGHIÊN CỨU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MỤC TIÊU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1" y="1371600"/>
            <a:ext cx="9143999" cy="3886200"/>
          </a:xfrm>
        </p:spPr>
        <p:txBody>
          <a:bodyPr/>
          <a:lstStyle/>
          <a:p>
            <a:pPr algn="just"/>
            <a:r>
              <a:rPr lang="en-US" b="1">
                <a:solidFill>
                  <a:schemeClr val="tx1"/>
                </a:solidFill>
              </a:rPr>
              <a:t>HỖ TRỢ HỆ SINH THÁI SÁNG TẠO KHOA HỌC KỸ THUẬT</a:t>
            </a:r>
            <a:endParaRPr lang="en-US" sz="2800" b="1">
              <a:solidFill>
                <a:schemeClr val="tx1"/>
              </a:solidFill>
            </a:endParaRPr>
          </a:p>
          <a:p>
            <a:pPr lvl="1"/>
            <a:r>
              <a:rPr lang="en-US" sz="2400"/>
              <a:t>Trung tâm nghiên cứu đổi mới sáng tạo, chuyển giao công nghệ</a:t>
            </a:r>
          </a:p>
          <a:p>
            <a:pPr lvl="1"/>
            <a:r>
              <a:rPr lang="en-US" sz="2400"/>
              <a:t>Phát triển hoạt động đào tạo, nâng cao năng lực  và dịch vụ cho sáng tạo khoa học kỹ thuật.</a:t>
            </a:r>
          </a:p>
          <a:p>
            <a:pPr lvl="1"/>
            <a:r>
              <a:rPr lang="en-US" sz="2400"/>
              <a:t>Phát triển cơ sở vật chất – kỹ thuật </a:t>
            </a:r>
          </a:p>
          <a:p>
            <a:pPr lvl="1"/>
            <a:r>
              <a:rPr lang="en-US" sz="2400"/>
              <a:t>Xây dựng chương trình truyền thông</a:t>
            </a:r>
          </a:p>
          <a:p>
            <a:pPr lvl="1"/>
            <a:r>
              <a:rPr lang="en-US" sz="2400"/>
              <a:t>Kết nối các mạng lưới khoa học kỹ thuật, hỗ trợ, đầu tư.</a:t>
            </a:r>
          </a:p>
          <a:p>
            <a:pPr lvl="1"/>
            <a:r>
              <a:rPr lang="en-US" sz="2400"/>
              <a:t>Thúc đẩy quan hệ doanh nghiệp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/>
              <a:t>PHÁT TRIỂN Ý TƯỞNG KHOA HỌC</a:t>
            </a:r>
          </a:p>
        </p:txBody>
      </p:sp>
      <p:sp>
        <p:nvSpPr>
          <p:cNvPr id="89091" name="Freeform 3"/>
          <p:cNvSpPr>
            <a:spLocks noEditPoints="1"/>
          </p:cNvSpPr>
          <p:nvPr/>
        </p:nvSpPr>
        <p:spPr bwMode="gray">
          <a:xfrm>
            <a:off x="2514600" y="1981200"/>
            <a:ext cx="5943600" cy="4038600"/>
          </a:xfrm>
          <a:custGeom>
            <a:avLst/>
            <a:gdLst/>
            <a:ahLst/>
            <a:cxnLst>
              <a:cxn ang="0">
                <a:pos x="1092" y="50"/>
              </a:cxn>
              <a:cxn ang="0">
                <a:pos x="822" y="168"/>
              </a:cxn>
              <a:cxn ang="0">
                <a:pos x="594" y="300"/>
              </a:cxn>
              <a:cxn ang="0">
                <a:pos x="406" y="446"/>
              </a:cxn>
              <a:cxn ang="0">
                <a:pos x="254" y="604"/>
              </a:cxn>
              <a:cxn ang="0">
                <a:pos x="140" y="772"/>
              </a:cxn>
              <a:cxn ang="0">
                <a:pos x="60" y="944"/>
              </a:cxn>
              <a:cxn ang="0">
                <a:pos x="14" y="1122"/>
              </a:cxn>
              <a:cxn ang="0">
                <a:pos x="0" y="1300"/>
              </a:cxn>
              <a:cxn ang="0">
                <a:pos x="18" y="1476"/>
              </a:cxn>
              <a:cxn ang="0">
                <a:pos x="64" y="1650"/>
              </a:cxn>
              <a:cxn ang="0">
                <a:pos x="138" y="1818"/>
              </a:cxn>
              <a:cxn ang="0">
                <a:pos x="238" y="1978"/>
              </a:cxn>
              <a:cxn ang="0">
                <a:pos x="364" y="2126"/>
              </a:cxn>
              <a:cxn ang="0">
                <a:pos x="512" y="2262"/>
              </a:cxn>
              <a:cxn ang="0">
                <a:pos x="684" y="2382"/>
              </a:cxn>
              <a:cxn ang="0">
                <a:pos x="874" y="2484"/>
              </a:cxn>
              <a:cxn ang="0">
                <a:pos x="1086" y="2564"/>
              </a:cxn>
              <a:cxn ang="0">
                <a:pos x="1314" y="2622"/>
              </a:cxn>
              <a:cxn ang="0">
                <a:pos x="1558" y="2654"/>
              </a:cxn>
              <a:cxn ang="0">
                <a:pos x="1818" y="2658"/>
              </a:cxn>
              <a:cxn ang="0">
                <a:pos x="2090" y="2632"/>
              </a:cxn>
              <a:cxn ang="0">
                <a:pos x="2374" y="2574"/>
              </a:cxn>
              <a:cxn ang="0">
                <a:pos x="2544" y="2912"/>
              </a:cxn>
              <a:cxn ang="0">
                <a:pos x="1868" y="1552"/>
              </a:cxn>
              <a:cxn ang="0">
                <a:pos x="1956" y="1914"/>
              </a:cxn>
              <a:cxn ang="0">
                <a:pos x="1788" y="1936"/>
              </a:cxn>
              <a:cxn ang="0">
                <a:pos x="1616" y="1934"/>
              </a:cxn>
              <a:cxn ang="0">
                <a:pos x="1442" y="1912"/>
              </a:cxn>
              <a:cxn ang="0">
                <a:pos x="1272" y="1872"/>
              </a:cxn>
              <a:cxn ang="0">
                <a:pos x="1108" y="1812"/>
              </a:cxn>
              <a:cxn ang="0">
                <a:pos x="952" y="1736"/>
              </a:cxn>
              <a:cxn ang="0">
                <a:pos x="810" y="1646"/>
              </a:cxn>
              <a:cxn ang="0">
                <a:pos x="684" y="1542"/>
              </a:cxn>
              <a:cxn ang="0">
                <a:pos x="578" y="1428"/>
              </a:cxn>
              <a:cxn ang="0">
                <a:pos x="494" y="1304"/>
              </a:cxn>
              <a:cxn ang="0">
                <a:pos x="438" y="1170"/>
              </a:cxn>
              <a:cxn ang="0">
                <a:pos x="410" y="1032"/>
              </a:cxn>
              <a:cxn ang="0">
                <a:pos x="416" y="888"/>
              </a:cxn>
              <a:cxn ang="0">
                <a:pos x="460" y="742"/>
              </a:cxn>
              <a:cxn ang="0">
                <a:pos x="544" y="592"/>
              </a:cxn>
              <a:cxn ang="0">
                <a:pos x="670" y="444"/>
              </a:cxn>
              <a:cxn ang="0">
                <a:pos x="844" y="298"/>
              </a:cxn>
              <a:cxn ang="0">
                <a:pos x="1070" y="154"/>
              </a:cxn>
              <a:cxn ang="0">
                <a:pos x="1348" y="16"/>
              </a:cxn>
              <a:cxn ang="0">
                <a:pos x="1244" y="0"/>
              </a:cxn>
              <a:cxn ang="0">
                <a:pos x="2820" y="1934"/>
              </a:cxn>
              <a:cxn ang="0">
                <a:pos x="2820" y="1934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chemeClr val="tx1"/>
              </a:gs>
              <a:gs pos="100000">
                <a:schemeClr val="hlink"/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>
            <a:outerShdw dist="206741" dir="8249373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89120" name="Text Box 32"/>
          <p:cNvSpPr txBox="1">
            <a:spLocks noChangeArrowheads="1"/>
          </p:cNvSpPr>
          <p:nvPr/>
        </p:nvSpPr>
        <p:spPr bwMode="auto">
          <a:xfrm>
            <a:off x="7543800" y="3519488"/>
            <a:ext cx="28194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THÀNH CÔNG</a:t>
            </a:r>
            <a:endParaRPr lang="en-US" sz="2800">
              <a:solidFill>
                <a:schemeClr val="tx2"/>
              </a:solidFill>
            </a:endParaRPr>
          </a:p>
        </p:txBody>
      </p:sp>
      <p:sp>
        <p:nvSpPr>
          <p:cNvPr id="89122" name="Oval 34"/>
          <p:cNvSpPr>
            <a:spLocks noChangeArrowheads="1"/>
          </p:cNvSpPr>
          <p:nvPr/>
        </p:nvSpPr>
        <p:spPr bwMode="auto">
          <a:xfrm rot="-723406">
            <a:off x="4678364" y="5003800"/>
            <a:ext cx="1438275" cy="666750"/>
          </a:xfrm>
          <a:prstGeom prst="ellipse">
            <a:avLst/>
          </a:prstGeom>
          <a:solidFill>
            <a:srgbClr val="0F2145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23" name="Oval 35"/>
          <p:cNvSpPr>
            <a:spLocks noChangeArrowheads="1"/>
          </p:cNvSpPr>
          <p:nvPr/>
        </p:nvSpPr>
        <p:spPr bwMode="gray">
          <a:xfrm>
            <a:off x="4610101" y="3784601"/>
            <a:ext cx="1704975" cy="170656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9124" name="Oval 36"/>
          <p:cNvSpPr>
            <a:spLocks noChangeArrowheads="1"/>
          </p:cNvSpPr>
          <p:nvPr/>
        </p:nvSpPr>
        <p:spPr bwMode="gray">
          <a:xfrm>
            <a:off x="4630739" y="3794125"/>
            <a:ext cx="1665287" cy="166370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9125" name="Oval 37"/>
          <p:cNvSpPr>
            <a:spLocks noChangeArrowheads="1"/>
          </p:cNvSpPr>
          <p:nvPr/>
        </p:nvSpPr>
        <p:spPr bwMode="gray">
          <a:xfrm>
            <a:off x="4648201" y="3810000"/>
            <a:ext cx="1584325" cy="155575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9126" name="Oval 38"/>
          <p:cNvSpPr>
            <a:spLocks noChangeArrowheads="1"/>
          </p:cNvSpPr>
          <p:nvPr/>
        </p:nvSpPr>
        <p:spPr bwMode="gray">
          <a:xfrm>
            <a:off x="4740275" y="3854451"/>
            <a:ext cx="1409700" cy="126206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9127" name="Text Box 39"/>
          <p:cNvSpPr txBox="1">
            <a:spLocks noChangeArrowheads="1"/>
          </p:cNvSpPr>
          <p:nvPr/>
        </p:nvSpPr>
        <p:spPr bwMode="gray">
          <a:xfrm>
            <a:off x="4648201" y="4191001"/>
            <a:ext cx="1659429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00"/>
                </a:solidFill>
              </a:rPr>
              <a:t>DOANH</a:t>
            </a:r>
          </a:p>
          <a:p>
            <a:r>
              <a:rPr lang="en-US" sz="2800">
                <a:solidFill>
                  <a:srgbClr val="000000"/>
                </a:solidFill>
              </a:rPr>
              <a:t> NGHIÊP</a:t>
            </a:r>
            <a:endParaRPr lang="en-US"/>
          </a:p>
        </p:txBody>
      </p:sp>
      <p:sp>
        <p:nvSpPr>
          <p:cNvPr id="89128" name="Oval 40"/>
          <p:cNvSpPr>
            <a:spLocks noChangeArrowheads="1"/>
          </p:cNvSpPr>
          <p:nvPr/>
        </p:nvSpPr>
        <p:spPr bwMode="auto">
          <a:xfrm rot="-772996">
            <a:off x="2849564" y="4394200"/>
            <a:ext cx="1133475" cy="609600"/>
          </a:xfrm>
          <a:prstGeom prst="ellipse">
            <a:avLst/>
          </a:prstGeom>
          <a:solidFill>
            <a:srgbClr val="0F2145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9129" name="Group 41"/>
          <p:cNvGrpSpPr>
            <a:grpSpLocks/>
          </p:cNvGrpSpPr>
          <p:nvPr/>
        </p:nvGrpSpPr>
        <p:grpSpPr bwMode="auto">
          <a:xfrm>
            <a:off x="2773364" y="3403600"/>
            <a:ext cx="1417210" cy="1441450"/>
            <a:chOff x="732" y="2112"/>
            <a:chExt cx="870" cy="860"/>
          </a:xfrm>
        </p:grpSpPr>
        <p:sp>
          <p:nvSpPr>
            <p:cNvPr id="89130" name="Oval 42"/>
            <p:cNvSpPr>
              <a:spLocks noChangeArrowheads="1"/>
            </p:cNvSpPr>
            <p:nvPr/>
          </p:nvSpPr>
          <p:spPr bwMode="gray">
            <a:xfrm>
              <a:off x="732" y="2112"/>
              <a:ext cx="842" cy="86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89131" name="Oval 43"/>
            <p:cNvSpPr>
              <a:spLocks noChangeArrowheads="1"/>
            </p:cNvSpPr>
            <p:nvPr/>
          </p:nvSpPr>
          <p:spPr bwMode="gray">
            <a:xfrm>
              <a:off x="743" y="2117"/>
              <a:ext cx="821" cy="83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89132" name="Oval 44"/>
            <p:cNvSpPr>
              <a:spLocks noChangeArrowheads="1"/>
            </p:cNvSpPr>
            <p:nvPr/>
          </p:nvSpPr>
          <p:spPr bwMode="gray">
            <a:xfrm>
              <a:off x="774" y="2161"/>
              <a:ext cx="781" cy="78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89133" name="Oval 45"/>
            <p:cNvSpPr>
              <a:spLocks noChangeArrowheads="1"/>
            </p:cNvSpPr>
            <p:nvPr/>
          </p:nvSpPr>
          <p:spPr bwMode="gray">
            <a:xfrm>
              <a:off x="795" y="2147"/>
              <a:ext cx="695" cy="63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89134" name="Text Box 46"/>
            <p:cNvSpPr txBox="1">
              <a:spLocks noChangeArrowheads="1"/>
            </p:cNvSpPr>
            <p:nvPr/>
          </p:nvSpPr>
          <p:spPr bwMode="gray">
            <a:xfrm>
              <a:off x="785" y="2264"/>
              <a:ext cx="817" cy="49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</a:rPr>
                <a:t>DỰ ÁN</a:t>
              </a:r>
            </a:p>
            <a:p>
              <a:r>
                <a:rPr lang="en-US" sz="2400">
                  <a:solidFill>
                    <a:srgbClr val="000000"/>
                  </a:solidFill>
                </a:rPr>
                <a:t>NHÀ ĐT</a:t>
              </a:r>
            </a:p>
          </p:txBody>
        </p:sp>
      </p:grpSp>
      <p:sp>
        <p:nvSpPr>
          <p:cNvPr id="89135" name="Oval 47"/>
          <p:cNvSpPr>
            <a:spLocks noChangeArrowheads="1"/>
          </p:cNvSpPr>
          <p:nvPr/>
        </p:nvSpPr>
        <p:spPr bwMode="auto">
          <a:xfrm>
            <a:off x="2514600" y="2638425"/>
            <a:ext cx="914400" cy="533400"/>
          </a:xfrm>
          <a:prstGeom prst="ellipse">
            <a:avLst/>
          </a:prstGeom>
          <a:solidFill>
            <a:srgbClr val="0F2145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36" name="Oval 48"/>
          <p:cNvSpPr>
            <a:spLocks noChangeArrowheads="1"/>
          </p:cNvSpPr>
          <p:nvPr/>
        </p:nvSpPr>
        <p:spPr bwMode="gray">
          <a:xfrm>
            <a:off x="2590800" y="2032000"/>
            <a:ext cx="1023938" cy="10239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9137" name="Oval 49"/>
          <p:cNvSpPr>
            <a:spLocks noChangeArrowheads="1"/>
          </p:cNvSpPr>
          <p:nvPr/>
        </p:nvSpPr>
        <p:spPr bwMode="gray">
          <a:xfrm>
            <a:off x="2603501" y="2036764"/>
            <a:ext cx="1000125" cy="1000125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9138" name="Oval 50"/>
          <p:cNvSpPr>
            <a:spLocks noChangeArrowheads="1"/>
          </p:cNvSpPr>
          <p:nvPr/>
        </p:nvSpPr>
        <p:spPr bwMode="gray">
          <a:xfrm>
            <a:off x="2614613" y="2047875"/>
            <a:ext cx="950912" cy="93345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9139" name="Oval 51"/>
          <p:cNvSpPr>
            <a:spLocks noChangeArrowheads="1"/>
          </p:cNvSpPr>
          <p:nvPr/>
        </p:nvSpPr>
        <p:spPr bwMode="gray">
          <a:xfrm>
            <a:off x="2668589" y="2073275"/>
            <a:ext cx="847725" cy="7572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9140" name="Text Box 52"/>
          <p:cNvSpPr txBox="1">
            <a:spLocks noChangeArrowheads="1"/>
          </p:cNvSpPr>
          <p:nvPr/>
        </p:nvSpPr>
        <p:spPr bwMode="gray">
          <a:xfrm>
            <a:off x="2786064" y="2381250"/>
            <a:ext cx="65915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LAB</a:t>
            </a:r>
            <a:endParaRPr lang="en-US"/>
          </a:p>
        </p:txBody>
      </p:sp>
      <p:sp>
        <p:nvSpPr>
          <p:cNvPr id="89141" name="Oval 53"/>
          <p:cNvSpPr>
            <a:spLocks noChangeArrowheads="1"/>
          </p:cNvSpPr>
          <p:nvPr/>
        </p:nvSpPr>
        <p:spPr bwMode="auto">
          <a:xfrm>
            <a:off x="3810000" y="2108200"/>
            <a:ext cx="685800" cy="228600"/>
          </a:xfrm>
          <a:prstGeom prst="ellipse">
            <a:avLst/>
          </a:prstGeom>
          <a:solidFill>
            <a:srgbClr val="0F2145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42" name="Oval 54"/>
          <p:cNvSpPr>
            <a:spLocks noChangeArrowheads="1"/>
          </p:cNvSpPr>
          <p:nvPr/>
        </p:nvSpPr>
        <p:spPr bwMode="gray">
          <a:xfrm>
            <a:off x="3932239" y="1574801"/>
            <a:ext cx="682625" cy="682625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9143" name="Oval 55"/>
          <p:cNvSpPr>
            <a:spLocks noChangeArrowheads="1"/>
          </p:cNvSpPr>
          <p:nvPr/>
        </p:nvSpPr>
        <p:spPr bwMode="gray">
          <a:xfrm>
            <a:off x="3941763" y="1577975"/>
            <a:ext cx="665162" cy="66675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9144" name="Oval 56"/>
          <p:cNvSpPr>
            <a:spLocks noChangeArrowheads="1"/>
          </p:cNvSpPr>
          <p:nvPr/>
        </p:nvSpPr>
        <p:spPr bwMode="gray">
          <a:xfrm>
            <a:off x="3948113" y="1584325"/>
            <a:ext cx="633412" cy="62230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9145" name="Oval 57"/>
          <p:cNvSpPr>
            <a:spLocks noChangeArrowheads="1"/>
          </p:cNvSpPr>
          <p:nvPr/>
        </p:nvSpPr>
        <p:spPr bwMode="gray">
          <a:xfrm>
            <a:off x="3810001" y="1524001"/>
            <a:ext cx="1066800" cy="838199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9146" name="Text Box 58"/>
          <p:cNvSpPr txBox="1">
            <a:spLocks noChangeArrowheads="1"/>
          </p:cNvSpPr>
          <p:nvPr/>
        </p:nvSpPr>
        <p:spPr bwMode="gray">
          <a:xfrm>
            <a:off x="3860920" y="1752601"/>
            <a:ext cx="939681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Ý Tưởng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TRIỂN KHAI ỨNG DỤNG</a:t>
            </a:r>
            <a:r>
              <a:rPr lang="en-US"/>
              <a:t> </a:t>
            </a:r>
          </a:p>
        </p:txBody>
      </p:sp>
      <p:sp>
        <p:nvSpPr>
          <p:cNvPr id="79875" name="AutoShape 3"/>
          <p:cNvSpPr>
            <a:spLocks noChangeArrowheads="1"/>
          </p:cNvSpPr>
          <p:nvPr/>
        </p:nvSpPr>
        <p:spPr bwMode="gray">
          <a:xfrm>
            <a:off x="7702730" y="2934816"/>
            <a:ext cx="2965270" cy="2631490"/>
          </a:xfrm>
          <a:prstGeom prst="chevron">
            <a:avLst>
              <a:gd name="adj" fmla="val 16468"/>
            </a:avLst>
          </a:prstGeom>
          <a:solidFill>
            <a:schemeClr val="accent2"/>
          </a:soli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wrap="square" anchor="ctr">
            <a:spAutoFit/>
          </a:bodyPr>
          <a:lstStyle/>
          <a:p>
            <a:r>
              <a:rPr lang="vi-VN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Doanh nghiệp lớn có các hoạt động gắn kết, hỗ trợ và thúc đẩy sự phát triển của các startup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khoa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 chính nhu cầu của 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DN</a:t>
            </a:r>
            <a:r>
              <a:rPr lang="vi-VN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sẽ là chất xúc tác phát triển quá trình đổi mới sáng tạo một cách thiết thực và hiệu quả</a:t>
            </a:r>
            <a:endParaRPr lang="en-US" sz="1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6" name="AutoShape 4"/>
          <p:cNvSpPr>
            <a:spLocks noChangeArrowheads="1"/>
          </p:cNvSpPr>
          <p:nvPr/>
        </p:nvSpPr>
        <p:spPr bwMode="gray">
          <a:xfrm>
            <a:off x="4876800" y="2819400"/>
            <a:ext cx="2819400" cy="2862322"/>
          </a:xfrm>
          <a:prstGeom prst="chevron">
            <a:avLst>
              <a:gd name="adj" fmla="val 17384"/>
            </a:avLst>
          </a:prstGeom>
          <a:solidFill>
            <a:schemeClr val="hlink"/>
          </a:solidFill>
          <a:ln w="38100">
            <a:solidFill>
              <a:schemeClr val="tx2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oạt động chuyển giao, giám định, ươm tạo và hỗ trợ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ươm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làm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việc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̉ –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vật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chất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phục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vụ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nghiệm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nghiệm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dựng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sản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phẩm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mẫu</a:t>
            </a:r>
            <a:r>
              <a:rPr lang="en-GB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,..);                  </a:t>
            </a:r>
          </a:p>
          <a:p>
            <a:endParaRPr lang="en-US" sz="1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7" name="AutoShape 5"/>
          <p:cNvSpPr>
            <a:spLocks noChangeArrowheads="1"/>
          </p:cNvSpPr>
          <p:nvPr/>
        </p:nvSpPr>
        <p:spPr bwMode="gray">
          <a:xfrm>
            <a:off x="1905000" y="2934816"/>
            <a:ext cx="2971800" cy="2631490"/>
          </a:xfrm>
          <a:prstGeom prst="chevron">
            <a:avLst>
              <a:gd name="adj" fmla="val 17384"/>
            </a:avLst>
          </a:prstGeom>
          <a:solidFill>
            <a:schemeClr val="accent1"/>
          </a:soli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wrap="square" anchor="ctr">
            <a:spAutoFit/>
          </a:bodyPr>
          <a:lstStyle/>
          <a:p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ngồn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tuệ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khóa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1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endParaRPr lang="en-US" sz="1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8" name="AutoShape 6"/>
          <p:cNvSpPr>
            <a:spLocks noChangeArrowheads="1"/>
          </p:cNvSpPr>
          <p:nvPr/>
        </p:nvSpPr>
        <p:spPr bwMode="gray">
          <a:xfrm>
            <a:off x="2514600" y="2057401"/>
            <a:ext cx="1828800" cy="4222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eaLnBrk="0" hangingPunct="0"/>
            <a:r>
              <a:rPr lang="en-US" sz="1600" b="1" dirty="0">
                <a:solidFill>
                  <a:schemeClr val="tx2"/>
                </a:solidFill>
              </a:rPr>
              <a:t>ĐẠI HỌC</a:t>
            </a:r>
          </a:p>
        </p:txBody>
      </p:sp>
      <p:sp>
        <p:nvSpPr>
          <p:cNvPr id="79879" name="AutoShape 7"/>
          <p:cNvSpPr>
            <a:spLocks noChangeArrowheads="1"/>
          </p:cNvSpPr>
          <p:nvPr/>
        </p:nvSpPr>
        <p:spPr bwMode="gray">
          <a:xfrm>
            <a:off x="4876800" y="2057401"/>
            <a:ext cx="2819400" cy="4222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r>
              <a:rPr lang="en-US" sz="1600" b="1" dirty="0">
                <a:solidFill>
                  <a:schemeClr val="tx2"/>
                </a:solidFill>
              </a:rPr>
              <a:t>NHÀ NƯỚC, NHÀ ĐẦU TƯ</a:t>
            </a:r>
          </a:p>
        </p:txBody>
      </p:sp>
      <p:sp>
        <p:nvSpPr>
          <p:cNvPr id="79880" name="AutoShape 8"/>
          <p:cNvSpPr>
            <a:spLocks noChangeArrowheads="1"/>
          </p:cNvSpPr>
          <p:nvPr/>
        </p:nvSpPr>
        <p:spPr bwMode="gray">
          <a:xfrm>
            <a:off x="8001000" y="2057401"/>
            <a:ext cx="1828800" cy="4222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r>
              <a:rPr lang="en-US" sz="1600" b="1" dirty="0">
                <a:solidFill>
                  <a:schemeClr val="tx2"/>
                </a:solidFill>
              </a:rPr>
              <a:t>DOANH NGHIỆP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124200"/>
            <a:ext cx="7696200" cy="1676400"/>
          </a:xfrm>
        </p:spPr>
        <p:txBody>
          <a:bodyPr/>
          <a:lstStyle/>
          <a:p>
            <a:r>
              <a:rPr lang="en-US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ĐẠI HỌC CÔNG NGHIỆP QUẢNG NINH</a:t>
            </a:r>
          </a:p>
          <a:p>
            <a:r>
              <a:rPr lang="en-US" sz="2000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2000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lai</a:t>
            </a:r>
            <a:endParaRPr lang="en-US" sz="20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995" name="WordArt 3"/>
          <p:cNvSpPr>
            <a:spLocks noChangeArrowheads="1" noChangeShapeType="1" noTextEdit="1"/>
          </p:cNvSpPr>
          <p:nvPr/>
        </p:nvSpPr>
        <p:spPr bwMode="auto">
          <a:xfrm>
            <a:off x="3581400" y="1524000"/>
            <a:ext cx="51054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en-US" sz="5400" b="1" kern="10">
                <a:ln w="28575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dist="8980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Thank You !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84752"/>
            <a:ext cx="1066800" cy="1020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5" descr="161">
            <a:extLst>
              <a:ext uri="{FF2B5EF4-FFF2-40B4-BE49-F238E27FC236}">
                <a16:creationId xmlns:a16="http://schemas.microsoft.com/office/drawing/2014/main" id="{3A02ACB9-2E41-486F-951F-E1E81F146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53340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HOI NGHI XÂY DỰNG MÔI TRƯỜNG SINH THÁI PHÁT TRIỂN STKHKT TRONG TRUONG THPT">
  <a:themeElements>
    <a:clrScheme name="c046TGp_road_diagram 1">
      <a:dk1>
        <a:srgbClr val="5F87D7"/>
      </a:dk1>
      <a:lt1>
        <a:srgbClr val="99CCFF"/>
      </a:lt1>
      <a:dk2>
        <a:srgbClr val="000066"/>
      </a:dk2>
      <a:lt2>
        <a:srgbClr val="FFFFFF"/>
      </a:lt2>
      <a:accent1>
        <a:srgbClr val="86C05A"/>
      </a:accent1>
      <a:accent2>
        <a:srgbClr val="33CCFF"/>
      </a:accent2>
      <a:accent3>
        <a:srgbClr val="AAAAB8"/>
      </a:accent3>
      <a:accent4>
        <a:srgbClr val="82AEDA"/>
      </a:accent4>
      <a:accent5>
        <a:srgbClr val="C3DCB5"/>
      </a:accent5>
      <a:accent6>
        <a:srgbClr val="2DB9E7"/>
      </a:accent6>
      <a:hlink>
        <a:srgbClr val="9999FF"/>
      </a:hlink>
      <a:folHlink>
        <a:srgbClr val="969696"/>
      </a:folHlink>
    </a:clrScheme>
    <a:fontScheme name="c046TGp_road_diagram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046TGp_road_diagram 1">
        <a:dk1>
          <a:srgbClr val="5F87D7"/>
        </a:dk1>
        <a:lt1>
          <a:srgbClr val="99CCFF"/>
        </a:lt1>
        <a:dk2>
          <a:srgbClr val="000066"/>
        </a:dk2>
        <a:lt2>
          <a:srgbClr val="FFFFFF"/>
        </a:lt2>
        <a:accent1>
          <a:srgbClr val="86C05A"/>
        </a:accent1>
        <a:accent2>
          <a:srgbClr val="33CCFF"/>
        </a:accent2>
        <a:accent3>
          <a:srgbClr val="AAAAB8"/>
        </a:accent3>
        <a:accent4>
          <a:srgbClr val="82AEDA"/>
        </a:accent4>
        <a:accent5>
          <a:srgbClr val="C3DCB5"/>
        </a:accent5>
        <a:accent6>
          <a:srgbClr val="2DB9E7"/>
        </a:accent6>
        <a:hlink>
          <a:srgbClr val="9999FF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046TGp_road_diagram 2">
        <a:dk1>
          <a:srgbClr val="2032B8"/>
        </a:dk1>
        <a:lt1>
          <a:srgbClr val="99CCFF"/>
        </a:lt1>
        <a:dk2>
          <a:srgbClr val="1940BB"/>
        </a:dk2>
        <a:lt2>
          <a:srgbClr val="FFFFFF"/>
        </a:lt2>
        <a:accent1>
          <a:srgbClr val="86C05A"/>
        </a:accent1>
        <a:accent2>
          <a:srgbClr val="9999FF"/>
        </a:accent2>
        <a:accent3>
          <a:srgbClr val="ABAFDA"/>
        </a:accent3>
        <a:accent4>
          <a:srgbClr val="82AEDA"/>
        </a:accent4>
        <a:accent5>
          <a:srgbClr val="C3DCB5"/>
        </a:accent5>
        <a:accent6>
          <a:srgbClr val="8A8AE7"/>
        </a:accent6>
        <a:hlink>
          <a:srgbClr val="0099CC"/>
        </a:hlink>
        <a:folHlink>
          <a:srgbClr val="33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046TGp_road_diagram 3">
        <a:dk1>
          <a:srgbClr val="31A6E1"/>
        </a:dk1>
        <a:lt1>
          <a:srgbClr val="99CCFF"/>
        </a:lt1>
        <a:dk2>
          <a:srgbClr val="095C7D"/>
        </a:dk2>
        <a:lt2>
          <a:srgbClr val="FFFFFF"/>
        </a:lt2>
        <a:accent1>
          <a:srgbClr val="3961E1"/>
        </a:accent1>
        <a:accent2>
          <a:srgbClr val="9999FF"/>
        </a:accent2>
        <a:accent3>
          <a:srgbClr val="AAB5BF"/>
        </a:accent3>
        <a:accent4>
          <a:srgbClr val="82AEDA"/>
        </a:accent4>
        <a:accent5>
          <a:srgbClr val="AEB7EE"/>
        </a:accent5>
        <a:accent6>
          <a:srgbClr val="8A8AE7"/>
        </a:accent6>
        <a:hlink>
          <a:srgbClr val="009999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HOI NGHI XÂY DỰNG MÔI TRƯỜNG SINH THÁI PHÁT TRIỂN STKHKT TRONG TRUONG THPT</Template>
  <TotalTime>259</TotalTime>
  <Words>356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Verdana</vt:lpstr>
      <vt:lpstr>Wingdings</vt:lpstr>
      <vt:lpstr>HOI NGHI XÂY DỰNG MÔI TRƯỜNG SINH THÁI PHÁT TRIỂN STKHKT TRONG TRUONG THPT</vt:lpstr>
      <vt:lpstr>TRƯỜNG ĐẠI HỌC CÔNG NGHIỆP QUẢNG NINH</vt:lpstr>
      <vt:lpstr>HỆ SINH THÁI </vt:lpstr>
      <vt:lpstr>MỤC TIÊU</vt:lpstr>
      <vt:lpstr>PHÁT TRIỂN Ý TƯỞNG KHOA HỌC</vt:lpstr>
      <vt:lpstr>TRIỂN KHAI ỨNG DỤNG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ĐẠI HỌC CÔNG NGHIỆP QUẢNG NINH</dc:title>
  <dc:creator>vhc</dc:creator>
  <cp:lastModifiedBy>Lê Hồ Hiếu</cp:lastModifiedBy>
  <cp:revision>21</cp:revision>
  <dcterms:created xsi:type="dcterms:W3CDTF">2019-12-17T01:22:05Z</dcterms:created>
  <dcterms:modified xsi:type="dcterms:W3CDTF">2019-12-18T15:13:46Z</dcterms:modified>
</cp:coreProperties>
</file>