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9" r:id="rId2"/>
    <p:sldId id="258" r:id="rId3"/>
    <p:sldId id="260" r:id="rId4"/>
    <p:sldId id="261" r:id="rId5"/>
    <p:sldId id="262" r:id="rId6"/>
    <p:sldId id="263"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3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B35EB-7577-4C5C-A1A1-73AC96995134}" type="datetimeFigureOut">
              <a:rPr lang="en-US" smtClean="0"/>
              <a:pPr/>
              <a:t>11/06/2020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B1685-45AC-4656-997C-1B8BEB55BFE2}" type="slidenum">
              <a:rPr lang="en-US" smtClean="0"/>
              <a:pPr/>
              <a:t>‹#›</a:t>
            </a:fld>
            <a:endParaRPr lang="en-US"/>
          </a:p>
        </p:txBody>
      </p:sp>
    </p:spTree>
    <p:extLst>
      <p:ext uri="{BB962C8B-B14F-4D97-AF65-F5344CB8AC3E}">
        <p14:creationId xmlns:p14="http://schemas.microsoft.com/office/powerpoint/2010/main" val="357901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Tham </a:t>
            </a:r>
            <a:endParaRPr lang="en-US" dirty="0"/>
          </a:p>
        </p:txBody>
      </p:sp>
      <p:sp>
        <p:nvSpPr>
          <p:cNvPr id="4" name="Slide Number Placeholder 3"/>
          <p:cNvSpPr>
            <a:spLocks noGrp="1"/>
          </p:cNvSpPr>
          <p:nvPr>
            <p:ph type="sldNum" sz="quarter" idx="10"/>
          </p:nvPr>
        </p:nvSpPr>
        <p:spPr/>
        <p:txBody>
          <a:bodyPr/>
          <a:lstStyle/>
          <a:p>
            <a:fld id="{F50B1685-45AC-4656-997C-1B8BEB55BFE2}"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4751D-9940-4051-81CA-51998578D1FD}"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4751D-9940-4051-81CA-51998578D1F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4751D-9940-4051-81CA-51998578D1F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4751D-9940-4051-81CA-51998578D1F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4751D-9940-4051-81CA-51998578D1F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4751D-9940-4051-81CA-51998578D1F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4751D-9940-4051-81CA-51998578D1FD}"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4751D-9940-4051-81CA-51998578D1F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4751D-9940-4051-81CA-51998578D1F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4751D-9940-4051-81CA-51998578D1F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FD61F-E9D6-45D2-A575-9BA86A7AE5A7}" type="datetimeFigureOut">
              <a:rPr lang="en-US" smtClean="0"/>
              <a:pPr/>
              <a:t>11/06/2020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4751D-9940-4051-81CA-51998578D1FD}"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A5FD61F-E9D6-45D2-A575-9BA86A7AE5A7}" type="datetimeFigureOut">
              <a:rPr lang="en-US" smtClean="0"/>
              <a:pPr/>
              <a:t>11/06/2020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C44751D-9940-4051-81CA-51998578D1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76400" y="609600"/>
            <a:ext cx="6172200" cy="882119"/>
          </a:xfrm>
        </p:spPr>
        <p:txBody>
          <a:bodyPr>
            <a:normAutofit fontScale="92500"/>
          </a:bodyPr>
          <a:lstStyle/>
          <a:p>
            <a:pPr algn="ct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a:t>
            </a:r>
          </a:p>
          <a:p>
            <a:pPr algn="ct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a:t>
            </a:r>
            <a:r>
              <a:rPr lang="en-US" dirty="0" err="1" smtClean="0">
                <a:latin typeface="Times New Roman" pitchFamily="18" charset="0"/>
                <a:cs typeface="Times New Roman" pitchFamily="18" charset="0"/>
              </a:rPr>
              <a:t>ghiệp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Ninh</a:t>
            </a:r>
            <a:endParaRPr lang="en-US" dirty="0">
              <a:latin typeface="Times New Roman" pitchFamily="18" charset="0"/>
              <a:cs typeface="Times New Roman" pitchFamily="18" charset="0"/>
            </a:endParaRPr>
          </a:p>
        </p:txBody>
      </p:sp>
      <p:sp>
        <p:nvSpPr>
          <p:cNvPr id="3" name="Title 2"/>
          <p:cNvSpPr>
            <a:spLocks noGrp="1"/>
          </p:cNvSpPr>
          <p:nvPr>
            <p:ph type="ctrTitle"/>
          </p:nvPr>
        </p:nvSpPr>
        <p:spPr>
          <a:xfrm>
            <a:off x="990186" y="3276600"/>
            <a:ext cx="7175351" cy="1793167"/>
          </a:xfrm>
        </p:spPr>
        <p:txBody>
          <a:bodyPr/>
          <a:lstStyle/>
          <a:p>
            <a:pPr marL="182880" indent="0" algn="ct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CLB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endParaRPr lang="en-US" sz="2800" dirty="0">
              <a:latin typeface="Times New Roman" pitchFamily="18" charset="0"/>
              <a:cs typeface="Times New Roman" pitchFamily="18" charset="0"/>
            </a:endParaRPr>
          </a:p>
        </p:txBody>
      </p:sp>
      <p:sp>
        <p:nvSpPr>
          <p:cNvPr id="4" name="Rectangle 3"/>
          <p:cNvSpPr/>
          <p:nvPr/>
        </p:nvSpPr>
        <p:spPr>
          <a:xfrm>
            <a:off x="2725432" y="2133600"/>
            <a:ext cx="3704860"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Tham</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Luận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5" name="Rectangle 4"/>
          <p:cNvSpPr/>
          <p:nvPr/>
        </p:nvSpPr>
        <p:spPr>
          <a:xfrm>
            <a:off x="2567457" y="5029200"/>
            <a:ext cx="4366744"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chemeClr val="accent3">
                    <a:lumMod val="50000"/>
                  </a:schemeClr>
                </a:solidFill>
                <a:latin typeface="Times New Roman" pitchFamily="18" charset="0"/>
                <a:cs typeface="Times New Roman" pitchFamily="18" charset="0"/>
              </a:rPr>
              <a:t>CLB </a:t>
            </a:r>
            <a:r>
              <a:rPr lang="en-US" sz="4000" b="1" dirty="0" err="1" smtClean="0">
                <a:ln/>
                <a:solidFill>
                  <a:schemeClr val="accent3">
                    <a:lumMod val="50000"/>
                  </a:schemeClr>
                </a:solidFill>
                <a:latin typeface="Times New Roman" pitchFamily="18" charset="0"/>
                <a:cs typeface="Times New Roman" pitchFamily="18" charset="0"/>
              </a:rPr>
              <a:t>Học</a:t>
            </a:r>
            <a:r>
              <a:rPr lang="en-US" sz="4000" b="1" dirty="0" smtClean="0">
                <a:ln/>
                <a:solidFill>
                  <a:schemeClr val="accent3">
                    <a:lumMod val="50000"/>
                  </a:schemeClr>
                </a:solidFill>
                <a:latin typeface="Times New Roman" pitchFamily="18" charset="0"/>
                <a:cs typeface="Times New Roman" pitchFamily="18" charset="0"/>
              </a:rPr>
              <a:t> </a:t>
            </a:r>
            <a:r>
              <a:rPr lang="en-US" sz="4000" b="1" dirty="0" err="1" smtClean="0">
                <a:ln/>
                <a:solidFill>
                  <a:schemeClr val="accent3">
                    <a:lumMod val="50000"/>
                  </a:schemeClr>
                </a:solidFill>
                <a:latin typeface="Times New Roman" pitchFamily="18" charset="0"/>
                <a:cs typeface="Times New Roman" pitchFamily="18" charset="0"/>
              </a:rPr>
              <a:t>Tập</a:t>
            </a:r>
            <a:endParaRPr lang="en-US" sz="4000" b="1" cap="none" spc="0" dirty="0">
              <a:ln/>
              <a:solidFill>
                <a:schemeClr val="accent3">
                  <a:lumMod val="50000"/>
                </a:schemeClr>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51872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47800" y="609600"/>
            <a:ext cx="6400800" cy="3886200"/>
          </a:xfrm>
        </p:spPr>
        <p:txBody>
          <a:bodyPr>
            <a:normAutofit lnSpcReduction="10000"/>
          </a:bodyPr>
          <a:lstStyle/>
          <a:p>
            <a:pPr marL="571500" indent="-571500" algn="ctr">
              <a:buFont typeface="+mj-lt"/>
              <a:buAutoNum type="romanUcPeriod"/>
            </a:pPr>
            <a:r>
              <a:rPr lang="en-US" sz="2500" b="1" i="1" u="sng" dirty="0" err="1" smtClean="0">
                <a:latin typeface="Times New Roman" pitchFamily="18" charset="0"/>
                <a:cs typeface="Times New Roman" pitchFamily="18" charset="0"/>
              </a:rPr>
              <a:t>Tăng</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cường</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giáo</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dục</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lý</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tưởng</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cách</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mạng</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đạo</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đức</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lối</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sống</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văn</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hóa</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của</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hội</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viên</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sinh</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viên</a:t>
            </a:r>
            <a:r>
              <a:rPr lang="en-US" sz="2500" b="1" i="1" u="sng" dirty="0" smtClean="0">
                <a:latin typeface="Times New Roman" pitchFamily="18" charset="0"/>
                <a:cs typeface="Times New Roman" pitchFamily="18" charset="0"/>
              </a:rPr>
              <a:t>.</a:t>
            </a:r>
          </a:p>
          <a:p>
            <a:pPr marL="571500" indent="-571500">
              <a:buFont typeface="+mj-lt"/>
              <a:buAutoNum type="romanUcPeriod"/>
            </a:pPr>
            <a:endParaRPr lang="en-US" b="1" i="1" u="sng" dirty="0">
              <a:latin typeface="Times New Roman" pitchFamily="18" charset="0"/>
              <a:cs typeface="Times New Roman" pitchFamily="18" charset="0"/>
            </a:endParaRPr>
          </a:p>
          <a:p>
            <a:pPr marL="342900" indent="-342900">
              <a:buFont typeface="Wingdings" pitchFamily="2" charset="2"/>
              <a:buChar char="Ø"/>
            </a:pP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đẹp</a:t>
            </a:r>
            <a:r>
              <a:rPr lang="en-US" dirty="0" smtClean="0">
                <a:latin typeface="Times New Roman" pitchFamily="18" charset="0"/>
                <a:cs typeface="Times New Roman" pitchFamily="18" charset="0"/>
              </a:rPr>
              <a:t>.</a:t>
            </a:r>
          </a:p>
          <a:p>
            <a:pPr marL="342900" indent="-342900">
              <a:buFont typeface="Wingdings" pitchFamily="2" charset="2"/>
              <a:buChar char="Ø"/>
            </a:pP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truyền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hóa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tộc</a:t>
            </a:r>
            <a:r>
              <a:rPr lang="en-US" dirty="0" smtClean="0">
                <a:latin typeface="Times New Roman" pitchFamily="18" charset="0"/>
                <a:cs typeface="Times New Roman" pitchFamily="18" charset="0"/>
              </a:rPr>
              <a:t>.</a:t>
            </a:r>
          </a:p>
          <a:p>
            <a:pPr marL="342900" indent="-342900">
              <a:buFont typeface="Wingdings" pitchFamily="2" charset="2"/>
              <a:buChar char="Ø"/>
            </a:pPr>
            <a:r>
              <a:rPr lang="en-US" dirty="0" err="1" smtClean="0">
                <a:latin typeface="Times New Roman" pitchFamily="18" charset="0"/>
                <a:cs typeface="Times New Roman" pitchFamily="18" charset="0"/>
              </a:rPr>
              <a:t>Nắm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tưởng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342900" indent="-342900">
              <a:buFont typeface="Wingdings" pitchFamily="2" charset="2"/>
              <a:buChar char="Ø"/>
            </a:pPr>
            <a:endParaRPr lang="en-US" dirty="0" smtClean="0">
              <a:latin typeface="Times New Roman" pitchFamily="18" charset="0"/>
              <a:cs typeface="Times New Roman" pitchFamily="18" charset="0"/>
            </a:endParaRPr>
          </a:p>
          <a:p>
            <a:pPr marL="342900" indent="-342900">
              <a:buFont typeface="Wingdings" pitchFamily="2" charset="2"/>
              <a:buChar char="Ø"/>
            </a:pPr>
            <a:endParaRPr lang="en-US" dirty="0" smtClean="0">
              <a:latin typeface="Times New Roman" pitchFamily="18" charset="0"/>
              <a:cs typeface="Times New Roman" pitchFamily="18" charset="0"/>
            </a:endParaRPr>
          </a:p>
          <a:p>
            <a:pPr marL="342900" indent="-342900">
              <a:buFont typeface="Wingdings" pitchFamily="2" charset="2"/>
              <a:buChar char="Ø"/>
            </a:pPr>
            <a:endParaRPr lang="en-US" dirty="0" smtClean="0">
              <a:latin typeface="Times New Roman" pitchFamily="18" charset="0"/>
              <a:cs typeface="Times New Roman" pitchFamily="18" charset="0"/>
            </a:endParaRPr>
          </a:p>
          <a:p>
            <a:pPr marL="0" indent="0">
              <a:buNone/>
            </a:pPr>
            <a:endParaRPr lang="en-US" b="1" i="1" u="sng"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609550"/>
            <a:ext cx="2819400" cy="191156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572000"/>
            <a:ext cx="2632089" cy="194911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27" y="4608848"/>
            <a:ext cx="2622674" cy="1912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9882324"/>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1000"/>
                                        <p:tgtEl>
                                          <p:spTgt spid="3">
                                            <p:txEl>
                                              <p:pRg st="4" end="4"/>
                                            </p:txEl>
                                          </p:spTgt>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1000"/>
                                        <p:tgtEl>
                                          <p:spTgt spid="5"/>
                                        </p:tgtEl>
                                      </p:cBhvr>
                                    </p:animEffect>
                                  </p:childTnLst>
                                </p:cTn>
                              </p:par>
                            </p:childTnLst>
                          </p:cTn>
                        </p:par>
                        <p:par>
                          <p:cTn id="29" fill="hold">
                            <p:stCondLst>
                              <p:cond delay="2000"/>
                            </p:stCondLst>
                            <p:childTnLst>
                              <p:par>
                                <p:cTn id="30" presetID="5"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1000"/>
                                        <p:tgtEl>
                                          <p:spTgt spid="4"/>
                                        </p:tgtEl>
                                      </p:cBhvr>
                                    </p:animEffect>
                                  </p:childTnLst>
                                </p:cTn>
                              </p:par>
                            </p:childTnLst>
                          </p:cTn>
                        </p:par>
                        <p:par>
                          <p:cTn id="33" fill="hold">
                            <p:stCondLst>
                              <p:cond delay="3000"/>
                            </p:stCondLst>
                            <p:childTnLst>
                              <p:par>
                                <p:cTn id="34" presetID="4"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ox(in)">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304800"/>
            <a:ext cx="8686800" cy="6172200"/>
          </a:xfrm>
        </p:spPr>
        <p:txBody>
          <a:bodyPr/>
          <a:lstStyle/>
          <a:p>
            <a:pPr marL="560070" indent="-514350" algn="ctr">
              <a:buClr>
                <a:schemeClr val="accent6">
                  <a:lumMod val="50000"/>
                </a:schemeClr>
              </a:buClr>
              <a:buFont typeface="+mj-lt"/>
              <a:buAutoNum type="romanUcPeriod" startAt="2"/>
            </a:pPr>
            <a:r>
              <a:rPr lang="en-US" sz="2500" b="1" i="1" u="sng" dirty="0" smtClean="0">
                <a:latin typeface="Times New Roman" pitchFamily="18" charset="0"/>
                <a:cs typeface="Times New Roman" pitchFamily="18" charset="0"/>
              </a:rPr>
              <a:t>Công tác nâng cao chất lượng học tập</a:t>
            </a:r>
          </a:p>
          <a:p>
            <a:pPr marL="560070" indent="-514350">
              <a:buClr>
                <a:schemeClr val="accent6">
                  <a:lumMod val="50000"/>
                </a:schemeClr>
              </a:buClr>
              <a:buFont typeface="Wingdings" pitchFamily="2" charset="2"/>
              <a:buChar char="Ø"/>
            </a:pPr>
            <a:endParaRPr lang="en-US" b="1" i="1" u="sng" dirty="0" smtClean="0">
              <a:latin typeface="Times New Roman" pitchFamily="18" charset="0"/>
              <a:cs typeface="Times New Roman" pitchFamily="18" charset="0"/>
            </a:endParaRPr>
          </a:p>
          <a:p>
            <a:pPr marL="560070" indent="-514350">
              <a:buClr>
                <a:schemeClr val="accent6">
                  <a:lumMod val="50000"/>
                </a:schemeClr>
              </a:buClr>
              <a:buFont typeface="Wingdings" pitchFamily="2" charset="2"/>
              <a:buChar char="Ø"/>
            </a:pPr>
            <a:r>
              <a:rPr lang="en-US" dirty="0" smtClean="0">
                <a:latin typeface="Times New Roman" pitchFamily="18" charset="0"/>
                <a:cs typeface="Times New Roman" pitchFamily="18" charset="0"/>
              </a:rPr>
              <a:t>Phát động và duy trì tốt phong trào tự học: “Tự học tự nghiên cứu”.</a:t>
            </a:r>
          </a:p>
          <a:p>
            <a:pPr marL="560070" indent="-514350">
              <a:buClr>
                <a:schemeClr val="accent6">
                  <a:lumMod val="50000"/>
                </a:schemeClr>
              </a:buClr>
              <a:buFont typeface="Wingdings" pitchFamily="2" charset="2"/>
              <a:buChar char="Ø"/>
            </a:pPr>
            <a:r>
              <a:rPr lang="en-US" dirty="0" smtClean="0">
                <a:latin typeface="Times New Roman" pitchFamily="18" charset="0"/>
                <a:cs typeface="Times New Roman" pitchFamily="18" charset="0"/>
              </a:rPr>
              <a:t> Động viên khích lệ sinh viên tham gia nghiên cức và đổi mới sáng tạo trong các lĩnh vực khoa học công nghệ.</a:t>
            </a:r>
          </a:p>
          <a:p>
            <a:pPr marL="560070" indent="-514350">
              <a:buClr>
                <a:schemeClr val="accent6">
                  <a:lumMod val="50000"/>
                </a:schemeClr>
              </a:buClr>
              <a:buFont typeface="Wingdings" pitchFamily="2" charset="2"/>
              <a:buChar char="Ø"/>
            </a:pPr>
            <a:r>
              <a:rPr lang="en-US" dirty="0" smtClean="0">
                <a:latin typeface="Times New Roman" pitchFamily="18" charset="0"/>
                <a:cs typeface="Times New Roman" pitchFamily="18" charset="0"/>
              </a:rPr>
              <a:t>Tạo điều kiện cho các bạn sinh viên vừa tích lũy kinh nghiệm học tập nắm vững quy chế và có sân chơi bổ ích, sôi nổi.</a:t>
            </a:r>
          </a:p>
        </p:txBody>
      </p:sp>
      <p:pic>
        <p:nvPicPr>
          <p:cNvPr id="1026" name="Picture 2" descr="C:\Users\neo\Downloads\121414949_186051049646149_5784991776259389645_o.jpg"/>
          <p:cNvPicPr>
            <a:picLocks noChangeAspect="1" noChangeArrowheads="1"/>
          </p:cNvPicPr>
          <p:nvPr/>
        </p:nvPicPr>
        <p:blipFill>
          <a:blip r:embed="rId2" cstate="print"/>
          <a:srcRect/>
          <a:stretch>
            <a:fillRect/>
          </a:stretch>
        </p:blipFill>
        <p:spPr bwMode="auto">
          <a:xfrm>
            <a:off x="3621259" y="3629464"/>
            <a:ext cx="2743200" cy="1974695"/>
          </a:xfrm>
          <a:prstGeom prst="rect">
            <a:avLst/>
          </a:prstGeom>
          <a:noFill/>
        </p:spPr>
      </p:pic>
      <p:pic>
        <p:nvPicPr>
          <p:cNvPr id="1028" name="Picture 4" descr="https://scontent.fhan2-6.fna.fbcdn.net/v/t1.15752-0/p280x280/123834614_484403292496091_3886858306518001024_n.jpg?_nc_cat=104&amp;ccb=2&amp;_nc_sid=ae9488&amp;_nc_ohc=wo5FaJrXwzcAX85adJ7&amp;_nc_ht=scontent.fhan2-6.fna&amp;tp=6&amp;oh=ccccaaac3297d53766deaa297fd01f16&amp;oe=5FC89C81"/>
          <p:cNvPicPr>
            <a:picLocks noChangeAspect="1" noChangeArrowheads="1"/>
          </p:cNvPicPr>
          <p:nvPr/>
        </p:nvPicPr>
        <p:blipFill>
          <a:blip r:embed="rId3"/>
          <a:srcRect/>
          <a:stretch>
            <a:fillRect/>
          </a:stretch>
        </p:blipFill>
        <p:spPr bwMode="auto">
          <a:xfrm>
            <a:off x="1066800" y="3657600"/>
            <a:ext cx="2438400" cy="1983447"/>
          </a:xfrm>
          <a:prstGeom prst="rect">
            <a:avLst/>
          </a:prstGeom>
          <a:noFill/>
        </p:spPr>
      </p:pic>
      <p:pic>
        <p:nvPicPr>
          <p:cNvPr id="1029" name="Picture 5"/>
          <p:cNvPicPr>
            <a:picLocks noChangeAspect="1" noChangeArrowheads="1"/>
          </p:cNvPicPr>
          <p:nvPr/>
        </p:nvPicPr>
        <p:blipFill>
          <a:blip r:embed="rId4" cstate="print"/>
          <a:srcRect/>
          <a:stretch>
            <a:fillRect/>
          </a:stretch>
        </p:blipFill>
        <p:spPr bwMode="auto">
          <a:xfrm>
            <a:off x="6477000" y="3581400"/>
            <a:ext cx="2362200" cy="2057400"/>
          </a:xfrm>
          <a:prstGeom prst="rect">
            <a:avLst/>
          </a:prstGeom>
          <a:noFill/>
          <a:ln w="9525">
            <a:noFill/>
            <a:miter lim="800000"/>
            <a:headEnd/>
            <a:tailEnd/>
          </a:ln>
          <a:effec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1000"/>
                                        <p:tgtEl>
                                          <p:spTgt spid="3">
                                            <p:txEl>
                                              <p:pRg st="4" end="4"/>
                                            </p:txEl>
                                          </p:spTgt>
                                        </p:tgtEl>
                                      </p:cBhvr>
                                    </p:animEffect>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slide(fromBottom)">
                                      <p:cBhvr>
                                        <p:cTn id="28" dur="1000"/>
                                        <p:tgtEl>
                                          <p:spTgt spid="1028"/>
                                        </p:tgtEl>
                                      </p:cBhvr>
                                    </p:animEffect>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1000" fill="hold"/>
                                        <p:tgtEl>
                                          <p:spTgt spid="1026"/>
                                        </p:tgtEl>
                                        <p:attrNameLst>
                                          <p:attrName>ppt_w</p:attrName>
                                        </p:attrNameLst>
                                      </p:cBhvr>
                                      <p:tavLst>
                                        <p:tav tm="0">
                                          <p:val>
                                            <p:fltVal val="0"/>
                                          </p:val>
                                        </p:tav>
                                        <p:tav tm="100000">
                                          <p:val>
                                            <p:strVal val="#ppt_w"/>
                                          </p:val>
                                        </p:tav>
                                      </p:tavLst>
                                    </p:anim>
                                    <p:anim calcmode="lin" valueType="num">
                                      <p:cBhvr>
                                        <p:cTn id="33" dur="1000" fill="hold"/>
                                        <p:tgtEl>
                                          <p:spTgt spid="1026"/>
                                        </p:tgtEl>
                                        <p:attrNameLst>
                                          <p:attrName>ppt_h</p:attrName>
                                        </p:attrNameLst>
                                      </p:cBhvr>
                                      <p:tavLst>
                                        <p:tav tm="0">
                                          <p:val>
                                            <p:fltVal val="0"/>
                                          </p:val>
                                        </p:tav>
                                        <p:tav tm="100000">
                                          <p:val>
                                            <p:strVal val="#ppt_h"/>
                                          </p:val>
                                        </p:tav>
                                      </p:tavLst>
                                    </p:anim>
                                    <p:anim calcmode="lin" valueType="num">
                                      <p:cBhvr>
                                        <p:cTn id="34" dur="1000" fill="hold"/>
                                        <p:tgtEl>
                                          <p:spTgt spid="1026"/>
                                        </p:tgtEl>
                                        <p:attrNameLst>
                                          <p:attrName>style.rotation</p:attrName>
                                        </p:attrNameLst>
                                      </p:cBhvr>
                                      <p:tavLst>
                                        <p:tav tm="0">
                                          <p:val>
                                            <p:fltVal val="360"/>
                                          </p:val>
                                        </p:tav>
                                        <p:tav tm="100000">
                                          <p:val>
                                            <p:fltVal val="0"/>
                                          </p:val>
                                        </p:tav>
                                      </p:tavLst>
                                    </p:anim>
                                    <p:animEffect transition="in" filter="fade">
                                      <p:cBhvr>
                                        <p:cTn id="35" dur="1000"/>
                                        <p:tgtEl>
                                          <p:spTgt spid="1026"/>
                                        </p:tgtEl>
                                      </p:cBhvr>
                                    </p:animEffect>
                                  </p:childTnLst>
                                </p:cTn>
                              </p:par>
                            </p:childTnLst>
                          </p:cTn>
                        </p:par>
                        <p:par>
                          <p:cTn id="36" fill="hold">
                            <p:stCondLst>
                              <p:cond delay="3000"/>
                            </p:stCondLst>
                            <p:childTnLst>
                              <p:par>
                                <p:cTn id="37" presetID="5" presetClass="entr" presetSubtype="10" fill="hold" nodeType="after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checkerboard(across)">
                                      <p:cBhvr>
                                        <p:cTn id="39"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457200"/>
            <a:ext cx="8077200" cy="5715000"/>
          </a:xfrm>
        </p:spPr>
        <p:txBody>
          <a:bodyPr>
            <a:normAutofit lnSpcReduction="10000"/>
          </a:bodyPr>
          <a:lstStyle/>
          <a:p>
            <a:pPr marL="560070" indent="-514350" algn="ctr">
              <a:buFont typeface="+mj-lt"/>
              <a:buAutoNum type="romanUcPeriod" startAt="3"/>
            </a:pPr>
            <a:r>
              <a:rPr lang="en-US" sz="2500" b="1" i="1" u="sng" dirty="0" smtClean="0">
                <a:latin typeface="Times New Roman" pitchFamily="18" charset="0"/>
                <a:cs typeface="Times New Roman" pitchFamily="18" charset="0"/>
              </a:rPr>
              <a:t>Công tác tuyên truyền,vận động</a:t>
            </a:r>
          </a:p>
          <a:p>
            <a:pPr marL="560070" indent="-514350">
              <a:buFont typeface="Wingdings" pitchFamily="2" charset="2"/>
              <a:buChar char="Ø"/>
            </a:pPr>
            <a:endParaRPr lang="en-US" sz="2500" b="1" i="1" u="sng" dirty="0" smtClean="0">
              <a:latin typeface="Times New Roman" pitchFamily="18" charset="0"/>
              <a:cs typeface="Times New Roman" pitchFamily="18" charset="0"/>
            </a:endParaRPr>
          </a:p>
          <a:p>
            <a:pPr marL="560070" indent="-514350">
              <a:buFont typeface="Wingdings" pitchFamily="2" charset="2"/>
              <a:buChar char="Ø"/>
            </a:pPr>
            <a:r>
              <a:rPr lang="en-US" dirty="0" smtClean="0">
                <a:latin typeface="Times New Roman" pitchFamily="18" charset="0"/>
                <a:cs typeface="Times New Roman" pitchFamily="18" charset="0"/>
              </a:rPr>
              <a:t>Cần tuyên truyền rõ nét và nổi bật được vai trò  nhiệm vụ của Hội sinh viên trường .</a:t>
            </a:r>
          </a:p>
          <a:p>
            <a:pPr marL="560070" indent="-514350">
              <a:buFont typeface="Wingdings" pitchFamily="2" charset="2"/>
              <a:buChar char="Ø"/>
            </a:pPr>
            <a:r>
              <a:rPr lang="en-US" dirty="0" smtClean="0">
                <a:latin typeface="Times New Roman" pitchFamily="18" charset="0"/>
                <a:cs typeface="Times New Roman" pitchFamily="18" charset="0"/>
              </a:rPr>
              <a:t>Những quyền lợi và nghĩa vụ của hội viên khi tham gia tổ chức Hội.</a:t>
            </a:r>
          </a:p>
          <a:p>
            <a:pPr marL="560070" indent="-514350">
              <a:buFont typeface="Wingdings" pitchFamily="2" charset="2"/>
              <a:buChar char="Ø"/>
            </a:pPr>
            <a:endParaRPr lang="en-US" dirty="0" smtClean="0">
              <a:latin typeface="Times New Roman" pitchFamily="18" charset="0"/>
              <a:cs typeface="Times New Roman" pitchFamily="18" charset="0"/>
            </a:endParaRPr>
          </a:p>
          <a:p>
            <a:pPr marL="560070" indent="-514350">
              <a:buFont typeface="Wingdings" pitchFamily="2" charset="2"/>
              <a:buChar char="Ø"/>
            </a:pPr>
            <a:endParaRPr lang="en-US" dirty="0" smtClean="0">
              <a:latin typeface="Times New Roman" pitchFamily="18" charset="0"/>
              <a:cs typeface="Times New Roman" pitchFamily="18" charset="0"/>
            </a:endParaRPr>
          </a:p>
          <a:p>
            <a:pPr marL="560070" indent="-514350">
              <a:buFont typeface="Wingdings" pitchFamily="2" charset="2"/>
              <a:buChar char="Ø"/>
            </a:pPr>
            <a:endParaRPr lang="en-US" dirty="0" smtClean="0">
              <a:latin typeface="Times New Roman" pitchFamily="18" charset="0"/>
              <a:cs typeface="Times New Roman" pitchFamily="18" charset="0"/>
            </a:endParaRPr>
          </a:p>
          <a:p>
            <a:pPr marL="560070" indent="-514350">
              <a:buFont typeface="Wingdings" pitchFamily="2" charset="2"/>
              <a:buChar char="Ø"/>
            </a:pPr>
            <a:endParaRPr lang="en-US" b="1" i="1" u="sng" dirty="0" smtClean="0">
              <a:latin typeface="Times New Roman" pitchFamily="18" charset="0"/>
              <a:cs typeface="Times New Roman" pitchFamily="18" charset="0"/>
            </a:endParaRPr>
          </a:p>
          <a:p>
            <a:pPr marL="560070" indent="-514350">
              <a:buFont typeface="Wingdings" pitchFamily="2" charset="2"/>
              <a:buChar char="Ø"/>
            </a:pPr>
            <a:endParaRPr lang="en-US" b="1" i="1" u="sng" dirty="0" smtClean="0">
              <a:latin typeface="Times New Roman" pitchFamily="18" charset="0"/>
              <a:cs typeface="Times New Roman" pitchFamily="18" charset="0"/>
            </a:endParaRPr>
          </a:p>
          <a:p>
            <a:pPr marL="560070" indent="-514350">
              <a:buFont typeface="Wingdings" pitchFamily="2" charset="2"/>
              <a:buChar char="Ø"/>
            </a:pPr>
            <a:endParaRPr lang="en-US" b="1" i="1" u="sng" dirty="0" smtClean="0">
              <a:latin typeface="Times New Roman" pitchFamily="18" charset="0"/>
              <a:cs typeface="Times New Roman" pitchFamily="18" charset="0"/>
            </a:endParaRPr>
          </a:p>
          <a:p>
            <a:pPr marL="560070" indent="-514350">
              <a:buFont typeface="Wingdings" pitchFamily="2" charset="2"/>
              <a:buChar char="Ø"/>
            </a:pPr>
            <a:r>
              <a:rPr lang="en-US" dirty="0" smtClean="0">
                <a:latin typeface="Times New Roman" pitchFamily="18" charset="0"/>
                <a:cs typeface="Times New Roman" pitchFamily="18" charset="0"/>
              </a:rPr>
              <a:t>Trên mạng xã hội hay website Hội sinh viên nên làm những clip,video sẽ thu hút được sự quan tâm của sinh viên hơn.</a:t>
            </a:r>
            <a:endParaRPr lang="en-US" dirty="0">
              <a:latin typeface="Times New Roman" pitchFamily="18" charset="0"/>
              <a:cs typeface="Times New Roman" pitchFamily="18" charset="0"/>
            </a:endParaRPr>
          </a:p>
        </p:txBody>
      </p:sp>
      <p:pic>
        <p:nvPicPr>
          <p:cNvPr id="7" name="Picture 6" descr="z2163052827354_d91f72c3aae0f08d36249416788e49e9.jpg"/>
          <p:cNvPicPr>
            <a:picLocks noChangeAspect="1"/>
          </p:cNvPicPr>
          <p:nvPr/>
        </p:nvPicPr>
        <p:blipFill>
          <a:blip r:embed="rId3" cstate="print"/>
          <a:stretch>
            <a:fillRect/>
          </a:stretch>
        </p:blipFill>
        <p:spPr>
          <a:xfrm>
            <a:off x="1143000" y="2895600"/>
            <a:ext cx="27432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z2163052828203_d8f2ad8aba8a63aba66e7053f97cdff8.jpg"/>
          <p:cNvPicPr>
            <a:picLocks noChangeAspect="1"/>
          </p:cNvPicPr>
          <p:nvPr/>
        </p:nvPicPr>
        <p:blipFill>
          <a:blip r:embed="rId4" cstate="print"/>
          <a:stretch>
            <a:fillRect/>
          </a:stretch>
        </p:blipFill>
        <p:spPr>
          <a:xfrm>
            <a:off x="4267200" y="2819400"/>
            <a:ext cx="3429000" cy="220980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par>
                          <p:cTn id="20" fill="hold">
                            <p:stCondLst>
                              <p:cond delay="1000"/>
                            </p:stCondLst>
                            <p:childTnLst>
                              <p:par>
                                <p:cTn id="21" presetID="21"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4)">
                                      <p:cBhvr>
                                        <p:cTn id="23" dur="2000"/>
                                        <p:tgtEl>
                                          <p:spTgt spid="7"/>
                                        </p:tgtEl>
                                      </p:cBhvr>
                                    </p:animEffect>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0600" y="304800"/>
            <a:ext cx="7543800" cy="6019800"/>
          </a:xfrm>
        </p:spPr>
        <p:txBody>
          <a:bodyPr>
            <a:normAutofit/>
          </a:bodyPr>
          <a:lstStyle/>
          <a:p>
            <a:pPr marL="560070" indent="-514350" algn="ctr">
              <a:buFont typeface="+mj-lt"/>
              <a:buAutoNum type="romanUcPeriod" startAt="4"/>
            </a:pPr>
            <a:r>
              <a:rPr lang="en-US" sz="2500" b="1" i="1" u="sng" dirty="0" smtClean="0">
                <a:latin typeface="Times New Roman" pitchFamily="18" charset="0"/>
                <a:cs typeface="Times New Roman" pitchFamily="18" charset="0"/>
              </a:rPr>
              <a:t>Công tác văn nghệ -Thể dục thể thao </a:t>
            </a:r>
          </a:p>
          <a:p>
            <a:pPr marL="560070" indent="-514350">
              <a:buFont typeface="Wingdings" pitchFamily="2" charset="2"/>
              <a:buChar char="Ø"/>
            </a:pPr>
            <a:endParaRPr lang="en-US" b="1" i="1" u="sng" dirty="0" smtClean="0">
              <a:latin typeface="Times New Roman" pitchFamily="18" charset="0"/>
              <a:cs typeface="Times New Roman" pitchFamily="18" charset="0"/>
            </a:endParaRPr>
          </a:p>
          <a:p>
            <a:pPr marL="560070" indent="-514350">
              <a:buFont typeface="Wingdings" pitchFamily="2" charset="2"/>
              <a:buChar char="Ø"/>
            </a:pPr>
            <a:r>
              <a:rPr lang="en-US" dirty="0" smtClean="0">
                <a:latin typeface="Times New Roman" pitchFamily="18" charset="0"/>
                <a:cs typeface="Times New Roman" pitchFamily="18" charset="0"/>
              </a:rPr>
              <a:t>Ngoài việc tổ chức các buổi văn hóa văn nghệ chào mừng các ngày lễ lớn thì Hội Sinh Viên nên tổ chức nhiều hơn nữa các buổi giao lưu giữa các liên chi và các chi Hội với nhau.</a:t>
            </a:r>
          </a:p>
          <a:p>
            <a:pPr marL="560070" indent="-514350">
              <a:buFont typeface="Wingdings" pitchFamily="2" charset="2"/>
              <a:buChar char="Ø"/>
            </a:pPr>
            <a:r>
              <a:rPr lang="en-US" dirty="0" smtClean="0">
                <a:latin typeface="Times New Roman" pitchFamily="18" charset="0"/>
                <a:cs typeface="Times New Roman" pitchFamily="18" charset="0"/>
              </a:rPr>
              <a:t>Duy trì và phát huy các phong trào thể dục thể thao trong học sinh, sinh viên.</a:t>
            </a:r>
          </a:p>
          <a:p>
            <a:pPr marL="560070" indent="-514350">
              <a:buFont typeface="Wingdings" pitchFamily="2" charset="2"/>
              <a:buChar char="Ø"/>
            </a:pPr>
            <a:r>
              <a:rPr lang="en-US" dirty="0" smtClean="0">
                <a:latin typeface="Times New Roman" pitchFamily="18" charset="0"/>
                <a:cs typeface="Times New Roman" pitchFamily="18" charset="0"/>
              </a:rPr>
              <a:t>Tham mưu với nhà trường tổ chức các buổi giao lưu Văn hóa văn nghệ, thể dục thể thao với Hội Sinh Viên .</a:t>
            </a:r>
            <a:endParaRPr lang="en-US" b="1" i="1" u="sng" dirty="0">
              <a:latin typeface="Times New Roman" pitchFamily="18" charset="0"/>
              <a:cs typeface="Times New Roman" pitchFamily="18" charset="0"/>
            </a:endParaRPr>
          </a:p>
        </p:txBody>
      </p:sp>
      <p:pic>
        <p:nvPicPr>
          <p:cNvPr id="4" name="Picture 3" descr="z2163111927119_3268f05b48980d402137d4d475c5b181.jpg"/>
          <p:cNvPicPr>
            <a:picLocks noChangeAspect="1"/>
          </p:cNvPicPr>
          <p:nvPr/>
        </p:nvPicPr>
        <p:blipFill>
          <a:blip r:embed="rId2" cstate="print"/>
          <a:stretch>
            <a:fillRect/>
          </a:stretch>
        </p:blipFill>
        <p:spPr>
          <a:xfrm>
            <a:off x="1600200" y="3962400"/>
            <a:ext cx="2667000" cy="1962980"/>
          </a:xfrm>
          <a:prstGeom prst="rect">
            <a:avLst/>
          </a:prstGeom>
          <a:ln>
            <a:noFill/>
          </a:ln>
          <a:effectLst>
            <a:softEdge rad="112500"/>
          </a:effectLst>
        </p:spPr>
      </p:pic>
      <p:pic>
        <p:nvPicPr>
          <p:cNvPr id="5" name="Picture 4" descr="z2163111924106_e3a99133503c9e2207062f77a6fcd7aa.jpg"/>
          <p:cNvPicPr>
            <a:picLocks noChangeAspect="1"/>
          </p:cNvPicPr>
          <p:nvPr/>
        </p:nvPicPr>
        <p:blipFill>
          <a:blip r:embed="rId3" cstate="print"/>
          <a:stretch>
            <a:fillRect/>
          </a:stretch>
        </p:blipFill>
        <p:spPr>
          <a:xfrm>
            <a:off x="5105400" y="4114800"/>
            <a:ext cx="2743200" cy="1752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828800" y="6019800"/>
            <a:ext cx="2057400" cy="369332"/>
          </a:xfrm>
          <a:prstGeom prst="rect">
            <a:avLst/>
          </a:prstGeom>
          <a:noFill/>
        </p:spPr>
        <p:txBody>
          <a:bodyPr wrap="square" rtlCol="0">
            <a:spAutoFit/>
          </a:bodyPr>
          <a:lstStyle/>
          <a:p>
            <a:pPr algn="ctr"/>
            <a:r>
              <a:rPr lang="vi-VN" dirty="0" smtClean="0">
                <a:solidFill>
                  <a:schemeClr val="tx1">
                    <a:lumMod val="95000"/>
                    <a:lumOff val="5000"/>
                  </a:schemeClr>
                </a:solidFill>
                <a:latin typeface="Times New Roman" pitchFamily="18" charset="0"/>
                <a:cs typeface="Times New Roman" pitchFamily="18" charset="0"/>
              </a:rPr>
              <a:t>Chung kết bóng đá</a:t>
            </a:r>
            <a:endParaRPr lang="en-US" dirty="0">
              <a:solidFill>
                <a:schemeClr val="tx1">
                  <a:lumMod val="95000"/>
                  <a:lumOff val="5000"/>
                </a:schemeClr>
              </a:solidFill>
              <a:latin typeface="Times New Roman" pitchFamily="18" charset="0"/>
              <a:cs typeface="Times New Roman" pitchFamily="18" charset="0"/>
            </a:endParaRPr>
          </a:p>
        </p:txBody>
      </p:sp>
      <p:sp>
        <p:nvSpPr>
          <p:cNvPr id="8" name="TextBox 7"/>
          <p:cNvSpPr txBox="1"/>
          <p:nvPr/>
        </p:nvSpPr>
        <p:spPr>
          <a:xfrm>
            <a:off x="4876800" y="6248400"/>
            <a:ext cx="184731" cy="369332"/>
          </a:xfrm>
          <a:prstGeom prst="rect">
            <a:avLst/>
          </a:prstGeom>
          <a:noFill/>
        </p:spPr>
        <p:txBody>
          <a:bodyPr wrap="none" rtlCol="0">
            <a:spAutoFit/>
          </a:bodyPr>
          <a:lstStyle/>
          <a:p>
            <a:endParaRPr lang="en-US" dirty="0"/>
          </a:p>
        </p:txBody>
      </p:sp>
      <p:sp>
        <p:nvSpPr>
          <p:cNvPr id="9" name="TextBox 8"/>
          <p:cNvSpPr txBox="1"/>
          <p:nvPr/>
        </p:nvSpPr>
        <p:spPr>
          <a:xfrm>
            <a:off x="5486400" y="4572000"/>
            <a:ext cx="184731" cy="369332"/>
          </a:xfrm>
          <a:prstGeom prst="rect">
            <a:avLst/>
          </a:prstGeom>
          <a:noFill/>
        </p:spPr>
        <p:txBody>
          <a:bodyPr wrap="none" rtlCol="0">
            <a:spAutoFit/>
          </a:bodyPr>
          <a:lstStyle/>
          <a:p>
            <a:endParaRPr lang="en-US" dirty="0"/>
          </a:p>
        </p:txBody>
      </p:sp>
      <p:sp>
        <p:nvSpPr>
          <p:cNvPr id="10" name="TextBox 9"/>
          <p:cNvSpPr txBox="1"/>
          <p:nvPr/>
        </p:nvSpPr>
        <p:spPr>
          <a:xfrm>
            <a:off x="5334000" y="6096000"/>
            <a:ext cx="2438400" cy="553998"/>
          </a:xfrm>
          <a:prstGeom prst="rect">
            <a:avLst/>
          </a:prstGeom>
          <a:noFill/>
        </p:spPr>
        <p:txBody>
          <a:bodyPr wrap="square" rtlCol="0">
            <a:spAutoFit/>
          </a:bodyPr>
          <a:lstStyle/>
          <a:p>
            <a:pPr algn="ctr"/>
            <a:r>
              <a:rPr lang="vi-VN" sz="1500" dirty="0" smtClean="0">
                <a:latin typeface="Times New Roman" pitchFamily="18" charset="0"/>
                <a:cs typeface="Times New Roman" pitchFamily="18" charset="0"/>
              </a:rPr>
              <a:t>Tiết mục văn nghệ của CLB Học tập</a:t>
            </a:r>
            <a:endParaRPr lang="en-US" sz="1500" dirty="0">
              <a:latin typeface="Times New Roman" pitchFamily="18" charset="0"/>
              <a:cs typeface="Times New Roman"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1000"/>
                                        <p:tgtEl>
                                          <p:spTgt spid="3">
                                            <p:txEl>
                                              <p:pRg st="4" end="4"/>
                                            </p:txEl>
                                          </p:spTgt>
                                        </p:tgtEl>
                                      </p:cBhvr>
                                    </p:animEffect>
                                  </p:childTnLst>
                                </p:cTn>
                              </p:par>
                            </p:childTnLst>
                          </p:cTn>
                        </p:par>
                        <p:par>
                          <p:cTn id="25" fill="hold">
                            <p:stCondLst>
                              <p:cond delay="1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par>
                          <p:cTn id="32" fill="hold">
                            <p:stCondLst>
                              <p:cond delay="2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7">
                                            <p:txEl>
                                              <p:pRg st="0" end="0"/>
                                            </p:txEl>
                                          </p:spTgt>
                                        </p:tgtEl>
                                      </p:cBhvr>
                                    </p:animEffect>
                                  </p:childTnLst>
                                </p:cTn>
                              </p:par>
                            </p:childTnLst>
                          </p:cTn>
                        </p:par>
                        <p:par>
                          <p:cTn id="39" fill="hold">
                            <p:stCondLst>
                              <p:cond delay="3650"/>
                            </p:stCondLst>
                            <p:childTnLst>
                              <p:par>
                                <p:cTn id="40" presetID="5" presetClass="entr" presetSubtype="1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childTnLst>
                          </p:cTn>
                        </p:par>
                        <p:par>
                          <p:cTn id="43" fill="hold">
                            <p:stCondLst>
                              <p:cond delay="4150"/>
                            </p:stCondLst>
                            <p:childTnLst>
                              <p:par>
                                <p:cTn id="44" presetID="31" presetClass="entr" presetSubtype="0" fill="hold" nodeType="afterEffect">
                                  <p:stCondLst>
                                    <p:cond delay="0"/>
                                  </p:stCondLst>
                                  <p:iterate type="lt">
                                    <p:tmPct val="5000"/>
                                  </p:iterate>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p:cTn id="46"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49"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381000"/>
            <a:ext cx="8458200" cy="6019800"/>
          </a:xfrm>
        </p:spPr>
        <p:txBody>
          <a:bodyPr>
            <a:normAutofit/>
          </a:bodyPr>
          <a:lstStyle/>
          <a:p>
            <a:pPr marL="560070" indent="-514350" algn="ctr">
              <a:buFont typeface="+mj-lt"/>
              <a:buAutoNum type="romanUcPeriod" startAt="5"/>
            </a:pPr>
            <a:r>
              <a:rPr lang="vi-VN" sz="2500" b="1" i="1" u="sng" dirty="0" smtClean="0">
                <a:latin typeface="Times New Roman" pitchFamily="18" charset="0"/>
                <a:cs typeface="Times New Roman" pitchFamily="18" charset="0"/>
              </a:rPr>
              <a:t>Công tác phòng chống tệ nạn xã hội.</a:t>
            </a:r>
          </a:p>
          <a:p>
            <a:pPr marL="560070" indent="-514350">
              <a:buFont typeface="Wingdings" pitchFamily="2" charset="2"/>
              <a:buChar char="Ø"/>
            </a:pPr>
            <a:endParaRPr lang="vi-VN" sz="2500" b="1" i="1" u="sng" dirty="0" smtClean="0">
              <a:latin typeface="Times New Roman" pitchFamily="18" charset="0"/>
              <a:cs typeface="Times New Roman" pitchFamily="18" charset="0"/>
            </a:endParaRPr>
          </a:p>
          <a:p>
            <a:pPr marL="560070" indent="-514350">
              <a:buFont typeface="Wingdings" pitchFamily="2" charset="2"/>
              <a:buChar char="Ø"/>
            </a:pPr>
            <a:r>
              <a:rPr lang="en-US" dirty="0" smtClean="0">
                <a:latin typeface="Times New Roman" pitchFamily="18" charset="0"/>
                <a:cs typeface="Times New Roman" pitchFamily="18" charset="0"/>
              </a:rPr>
              <a:t>Đề nghị Hội thành lập đội Tuyên truyền phòng chống tệ nạn xã hội Hội Sinh </a:t>
            </a:r>
            <a:r>
              <a:rPr lang="vi-VN" dirty="0" smtClean="0">
                <a:latin typeface="Times New Roman" pitchFamily="18" charset="0"/>
                <a:cs typeface="Times New Roman" pitchFamily="18" charset="0"/>
              </a:rPr>
              <a:t>Viên.</a:t>
            </a:r>
          </a:p>
          <a:p>
            <a:pPr marL="560070" indent="-514350">
              <a:buFont typeface="Wingdings" pitchFamily="2" charset="2"/>
              <a:buChar char="Ø"/>
            </a:pPr>
            <a:r>
              <a:rPr lang="vi-VN"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ở các cuộc thi tìm hiểu về pháp lệnh phòng chống các tệ nạn xã hội như: ma túy, cờ bạc, rượu chè dưới nhiều hình thức như viết bài, diễn đàn, hội thảo, sân khấu hóa.</a:t>
            </a:r>
            <a:endParaRPr lang="vi-VN" dirty="0" smtClean="0">
              <a:latin typeface="Times New Roman" pitchFamily="18" charset="0"/>
              <a:cs typeface="Times New Roman" pitchFamily="18" charset="0"/>
            </a:endParaRPr>
          </a:p>
          <a:p>
            <a:pPr marL="560070" indent="-514350">
              <a:buFont typeface="Wingdings" pitchFamily="2" charset="2"/>
              <a:buChar char="Ø"/>
            </a:pPr>
            <a:endParaRPr lang="en-US" dirty="0" smtClean="0">
              <a:latin typeface="Times New Roman" pitchFamily="18" charset="0"/>
              <a:cs typeface="Times New Roman" pitchFamily="18" charset="0"/>
            </a:endParaRPr>
          </a:p>
          <a:p>
            <a:pPr marL="560070" indent="-514350">
              <a:buFont typeface="Wingdings" pitchFamily="2" charset="2"/>
              <a:buChar char="Ø"/>
            </a:pPr>
            <a:endParaRPr lang="en-US" b="1" i="1" u="sng" dirty="0">
              <a:latin typeface="Times New Roman" pitchFamily="18" charset="0"/>
              <a:cs typeface="Times New Roman" pitchFamily="18" charset="0"/>
            </a:endParaRPr>
          </a:p>
        </p:txBody>
      </p:sp>
      <p:pic>
        <p:nvPicPr>
          <p:cNvPr id="4" name="Picture 3" descr="anh_2_tnxh_hai_phong-10_48_28_488.jpg"/>
          <p:cNvPicPr>
            <a:picLocks noChangeAspect="1"/>
          </p:cNvPicPr>
          <p:nvPr/>
        </p:nvPicPr>
        <p:blipFill>
          <a:blip r:embed="rId2"/>
          <a:stretch>
            <a:fillRect/>
          </a:stretch>
        </p:blipFill>
        <p:spPr>
          <a:xfrm>
            <a:off x="1066800" y="3505200"/>
            <a:ext cx="2971800" cy="23431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vinh_mohinhdancukotnxh_2018_9_2.jpg"/>
          <p:cNvPicPr>
            <a:picLocks noChangeAspect="1"/>
          </p:cNvPicPr>
          <p:nvPr/>
        </p:nvPicPr>
        <p:blipFill>
          <a:blip r:embed="rId3"/>
          <a:stretch>
            <a:fillRect/>
          </a:stretch>
        </p:blipFill>
        <p:spPr>
          <a:xfrm>
            <a:off x="4648200" y="3505199"/>
            <a:ext cx="3162300" cy="23622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par>
                          <p:cTn id="20" fill="hold">
                            <p:stCondLst>
                              <p:cond delay="1000"/>
                            </p:stCondLst>
                            <p:childTnLst>
                              <p:par>
                                <p:cTn id="21" presetID="35"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style.rotation</p:attrName>
                                        </p:attrNameLst>
                                      </p:cBhvr>
                                      <p:tavLst>
                                        <p:tav tm="0">
                                          <p:val>
                                            <p:fltVal val="720"/>
                                          </p:val>
                                        </p:tav>
                                        <p:tav tm="100000">
                                          <p:val>
                                            <p:fltVal val="0"/>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25"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28600"/>
            <a:ext cx="8458200" cy="6248400"/>
          </a:xfrm>
        </p:spPr>
        <p:txBody>
          <a:bodyPr>
            <a:normAutofit/>
          </a:bodyPr>
          <a:lstStyle/>
          <a:p>
            <a:pPr marL="560070" indent="-514350" algn="ctr">
              <a:buFont typeface="+mj-lt"/>
              <a:buAutoNum type="romanUcPeriod" startAt="6"/>
            </a:pPr>
            <a:r>
              <a:rPr lang="en-US" sz="2500" b="1" i="1" u="sng" dirty="0" smtClean="0">
                <a:latin typeface="Times New Roman" pitchFamily="18" charset="0"/>
                <a:cs typeface="Times New Roman" pitchFamily="18" charset="0"/>
              </a:rPr>
              <a:t>Nâng cao đời sống Học sinh-Sinh viên</a:t>
            </a:r>
          </a:p>
          <a:p>
            <a:pPr marL="560070" indent="-514350">
              <a:buFont typeface="Wingdings" pitchFamily="2" charset="2"/>
              <a:buChar char="Ø"/>
            </a:pPr>
            <a:endParaRPr lang="en-US" sz="2500" b="1" i="1" u="sng" dirty="0" smtClean="0">
              <a:latin typeface="Times New Roman" pitchFamily="18" charset="0"/>
              <a:cs typeface="Times New Roman" pitchFamily="18" charset="0"/>
            </a:endParaRPr>
          </a:p>
          <a:p>
            <a:pPr marL="560070" indent="-514350">
              <a:buFont typeface="Wingdings" pitchFamily="2" charset="2"/>
              <a:buChar char="Ø"/>
            </a:pPr>
            <a:r>
              <a:rPr lang="en-US" dirty="0" smtClean="0">
                <a:latin typeface="Times New Roman" pitchFamily="18" charset="0"/>
                <a:cs typeface="Times New Roman" pitchFamily="18" charset="0"/>
              </a:rPr>
              <a:t>Hội Sinh Viên trường cần tham mưu với nhà trường tăng cường quản lý sinh viên nội trú.</a:t>
            </a:r>
          </a:p>
          <a:p>
            <a:pPr>
              <a:buFont typeface="Wingdings" pitchFamily="2" charset="2"/>
              <a:buChar char="Ø"/>
            </a:pPr>
            <a:r>
              <a:rPr lang="en-US" dirty="0" smtClean="0">
                <a:latin typeface="Times New Roman" pitchFamily="18" charset="0"/>
                <a:cs typeface="Times New Roman" pitchFamily="18" charset="0"/>
              </a:rPr>
              <a:t>   Đề nghị nhà trường tăng cường lực lượng tuần tra KTX vào giờ giới          nghiêm.</a:t>
            </a:r>
          </a:p>
          <a:p>
            <a:pPr marL="560070" indent="-514350">
              <a:buFont typeface="Wingdings" pitchFamily="2" charset="2"/>
              <a:buChar char="Ø"/>
            </a:pPr>
            <a:r>
              <a:rPr lang="en-US" dirty="0" smtClean="0">
                <a:latin typeface="Times New Roman" pitchFamily="18" charset="0"/>
                <a:cs typeface="Times New Roman" pitchFamily="18" charset="0"/>
              </a:rPr>
              <a:t>Đề nghị nhà trường nâng cao chất lượng khu căng tin phực vụ rộng rãi cho sinh viên, nhằm phục vụ tại chỗ những nhu cầu cấp thiết và nâng cao chất lượng đời sống cho sinh viên.</a:t>
            </a:r>
          </a:p>
          <a:p>
            <a:pPr marL="560070" indent="-514350">
              <a:buFont typeface="Wingdings" pitchFamily="2" charset="2"/>
              <a:buChar char="Ø"/>
            </a:pPr>
            <a:endParaRPr lang="en-US" b="1" i="1" u="sng" dirty="0">
              <a:latin typeface="Times New Roman" pitchFamily="18" charset="0"/>
              <a:cs typeface="Times New Roman" pitchFamily="18" charset="0"/>
            </a:endParaRPr>
          </a:p>
        </p:txBody>
      </p:sp>
      <p:pic>
        <p:nvPicPr>
          <p:cNvPr id="4" name="Picture 3" descr="z2163254005875_9f8d4669ba9cb49b5b9a6308c3cd8cbb.jpg"/>
          <p:cNvPicPr>
            <a:picLocks noChangeAspect="1"/>
          </p:cNvPicPr>
          <p:nvPr/>
        </p:nvPicPr>
        <p:blipFill>
          <a:blip r:embed="rId2" cstate="print"/>
          <a:stretch>
            <a:fillRect/>
          </a:stretch>
        </p:blipFill>
        <p:spPr>
          <a:xfrm>
            <a:off x="990600" y="4038600"/>
            <a:ext cx="3048000" cy="20299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z2163256955577_79065d2b46c82fbb9554eddc42e5706c.jpg"/>
          <p:cNvPicPr>
            <a:picLocks noChangeAspect="1"/>
          </p:cNvPicPr>
          <p:nvPr/>
        </p:nvPicPr>
        <p:blipFill>
          <a:blip r:embed="rId3"/>
          <a:stretch>
            <a:fillRect/>
          </a:stretch>
        </p:blipFill>
        <p:spPr>
          <a:xfrm>
            <a:off x="4862733" y="3996397"/>
            <a:ext cx="2895600" cy="2057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1000"/>
                                        <p:tgtEl>
                                          <p:spTgt spid="3">
                                            <p:txEl>
                                              <p:pRg st="4" end="4"/>
                                            </p:txEl>
                                          </p:spTgt>
                                        </p:tgtEl>
                                      </p:cBhvr>
                                    </p:animEffect>
                                  </p:childTnLst>
                                </p:cTn>
                              </p:par>
                            </p:childTnLst>
                          </p:cTn>
                        </p:par>
                        <p:par>
                          <p:cTn id="25" fill="hold">
                            <p:stCondLst>
                              <p:cond delay="1000"/>
                            </p:stCondLst>
                            <p:childTnLst>
                              <p:par>
                                <p:cTn id="26" presetID="37"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36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0"/>
            <a:ext cx="8991600" cy="6858000"/>
          </a:xfrm>
          <a:ln>
            <a:solidFill>
              <a:schemeClr val="accent1"/>
            </a:solidFill>
          </a:ln>
        </p:spPr>
        <p:txBody>
          <a:bodyPr>
            <a:normAutofit/>
          </a:bodyPr>
          <a:lstStyle/>
          <a:p>
            <a:pPr marL="560070" indent="-514350" algn="ctr" defTabSz="548640">
              <a:buFont typeface="+mj-lt"/>
              <a:buAutoNum type="romanUcPeriod" startAt="7"/>
            </a:pPr>
            <a:r>
              <a:rPr lang="en-US" sz="2500" b="1" i="1" u="sng" dirty="0" err="1" smtClean="0">
                <a:latin typeface="Times New Roman" pitchFamily="18" charset="0"/>
                <a:cs typeface="Times New Roman" pitchFamily="18" charset="0"/>
              </a:rPr>
              <a:t>Công</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tác</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tình</a:t>
            </a:r>
            <a:r>
              <a:rPr lang="en-US" sz="2500" b="1" i="1" u="sng" dirty="0" smtClean="0">
                <a:latin typeface="Times New Roman" pitchFamily="18" charset="0"/>
                <a:cs typeface="Times New Roman" pitchFamily="18" charset="0"/>
              </a:rPr>
              <a:t> </a:t>
            </a:r>
            <a:r>
              <a:rPr lang="en-US" sz="2500" b="1" i="1" u="sng" dirty="0" err="1" smtClean="0">
                <a:latin typeface="Times New Roman" pitchFamily="18" charset="0"/>
                <a:cs typeface="Times New Roman" pitchFamily="18" charset="0"/>
              </a:rPr>
              <a:t>nguyện</a:t>
            </a:r>
            <a:endParaRPr lang="en-US" sz="2500" b="1" i="1" u="sng" dirty="0" smtClean="0">
              <a:latin typeface="Times New Roman" pitchFamily="18" charset="0"/>
              <a:cs typeface="Times New Roman" pitchFamily="18" charset="0"/>
            </a:endParaRPr>
          </a:p>
          <a:p>
            <a:pPr marL="560070" indent="-514350">
              <a:buFont typeface="Wingdings" pitchFamily="2" charset="2"/>
              <a:buChar char="Ø"/>
            </a:pPr>
            <a:endParaRPr lang="en-US" sz="2500" b="1" i="1" u="sng" dirty="0" smtClean="0">
              <a:latin typeface="Times New Roman" pitchFamily="18" charset="0"/>
              <a:cs typeface="Times New Roman" pitchFamily="18" charset="0"/>
            </a:endParaRPr>
          </a:p>
          <a:p>
            <a:pPr marL="560070" indent="-514350">
              <a:buFont typeface="Wingdings" pitchFamily="2" charset="2"/>
              <a:buChar char="Ø"/>
            </a:pPr>
            <a:r>
              <a:rPr lang="en-US" dirty="0" smtClean="0">
                <a:latin typeface="Times New Roman" pitchFamily="18" charset="0"/>
                <a:cs typeface="Times New Roman" pitchFamily="18" charset="0"/>
              </a:rPr>
              <a:t>Về công tác tình nguyện tại chỗ Hội Sinh viên trường cần duy trì và phát huy hơn.</a:t>
            </a:r>
          </a:p>
          <a:p>
            <a:pPr marL="560070" indent="-514350">
              <a:buFont typeface="Wingdings" pitchFamily="2" charset="2"/>
              <a:buChar char="Ø"/>
            </a:pPr>
            <a:r>
              <a:rPr lang="en-US" dirty="0" smtClean="0">
                <a:latin typeface="Times New Roman" pitchFamily="18" charset="0"/>
                <a:cs typeface="Times New Roman" pitchFamily="18" charset="0"/>
              </a:rPr>
              <a:t>Hội Sinh Viên của trường luôn tích cực tham gia các hoạt động tình nguyện như: “Mùa hè xanh’’, “Hiến máu nhân đạo”,…cũng như một số hoạt động khác.</a:t>
            </a:r>
          </a:p>
          <a:p>
            <a:pPr marL="560070" indent="-514350">
              <a:buNone/>
            </a:pPr>
            <a:endParaRPr lang="en-US" dirty="0">
              <a:latin typeface="Times New Roman" pitchFamily="18" charset="0"/>
              <a:cs typeface="Times New Roman" pitchFamily="18" charset="0"/>
            </a:endParaRPr>
          </a:p>
        </p:txBody>
      </p:sp>
      <p:pic>
        <p:nvPicPr>
          <p:cNvPr id="6" name="Picture 5" descr="z2163280617081_b19108131fb0ff162e14ca63a7d33ca4.jpg"/>
          <p:cNvPicPr>
            <a:picLocks noChangeAspect="1"/>
          </p:cNvPicPr>
          <p:nvPr/>
        </p:nvPicPr>
        <p:blipFill>
          <a:blip r:embed="rId2" cstate="print"/>
          <a:stretch>
            <a:fillRect/>
          </a:stretch>
        </p:blipFill>
        <p:spPr>
          <a:xfrm>
            <a:off x="5941848" y="3112477"/>
            <a:ext cx="2209800" cy="1447800"/>
          </a:xfrm>
          <a:prstGeom prst="rect">
            <a:avLst/>
          </a:prstGeom>
        </p:spPr>
      </p:pic>
      <p:pic>
        <p:nvPicPr>
          <p:cNvPr id="7" name="Picture 6" descr="z2164115849141_8adf7fbe960a7f5069443a3264cbf570.jpg"/>
          <p:cNvPicPr>
            <a:picLocks noChangeAspect="1"/>
          </p:cNvPicPr>
          <p:nvPr/>
        </p:nvPicPr>
        <p:blipFill>
          <a:blip r:embed="rId3" cstate="print"/>
          <a:stretch>
            <a:fillRect/>
          </a:stretch>
        </p:blipFill>
        <p:spPr>
          <a:xfrm>
            <a:off x="3429000" y="3733800"/>
            <a:ext cx="2209800" cy="1600200"/>
          </a:xfrm>
          <a:prstGeom prst="rect">
            <a:avLst/>
          </a:prstGeom>
        </p:spPr>
      </p:pic>
      <p:pic>
        <p:nvPicPr>
          <p:cNvPr id="8" name="Picture 7" descr="z2164115855014_3982ad23b38ef7b1a4b7f8a777650d17.jpg"/>
          <p:cNvPicPr>
            <a:picLocks noChangeAspect="1"/>
          </p:cNvPicPr>
          <p:nvPr/>
        </p:nvPicPr>
        <p:blipFill>
          <a:blip r:embed="rId4" cstate="print"/>
          <a:stretch>
            <a:fillRect/>
          </a:stretch>
        </p:blipFill>
        <p:spPr>
          <a:xfrm>
            <a:off x="762000" y="3150577"/>
            <a:ext cx="2286000" cy="1371600"/>
          </a:xfrm>
          <a:prstGeom prst="rect">
            <a:avLst/>
          </a:prstGeom>
        </p:spPr>
      </p:pic>
      <p:pic>
        <p:nvPicPr>
          <p:cNvPr id="9" name="Picture 8" descr="z2164115849495_9bc33e9e2fd6972e99e6b4d9341595ee.jpg"/>
          <p:cNvPicPr>
            <a:picLocks noChangeAspect="1"/>
          </p:cNvPicPr>
          <p:nvPr/>
        </p:nvPicPr>
        <p:blipFill>
          <a:blip r:embed="rId5" cstate="print"/>
          <a:stretch>
            <a:fillRect/>
          </a:stretch>
        </p:blipFill>
        <p:spPr>
          <a:xfrm>
            <a:off x="762000" y="4800600"/>
            <a:ext cx="2286000" cy="1524000"/>
          </a:xfrm>
          <a:prstGeom prst="rect">
            <a:avLst/>
          </a:prstGeom>
        </p:spPr>
      </p:pic>
      <p:pic>
        <p:nvPicPr>
          <p:cNvPr id="10" name="Picture 9" descr="z2164115850812_05838cd82f4a29d719f64942427c2da9.jpg"/>
          <p:cNvPicPr>
            <a:picLocks noChangeAspect="1"/>
          </p:cNvPicPr>
          <p:nvPr/>
        </p:nvPicPr>
        <p:blipFill>
          <a:blip r:embed="rId6" cstate="print"/>
          <a:stretch>
            <a:fillRect/>
          </a:stretch>
        </p:blipFill>
        <p:spPr>
          <a:xfrm>
            <a:off x="5960012" y="4806398"/>
            <a:ext cx="2191636" cy="1600200"/>
          </a:xfrm>
          <a:prstGeom prst="rect">
            <a:avLst/>
          </a:prstGeom>
        </p:spPr>
      </p:pic>
      <p:sp>
        <p:nvSpPr>
          <p:cNvPr id="2" name="TextBox 1"/>
          <p:cNvSpPr txBox="1"/>
          <p:nvPr/>
        </p:nvSpPr>
        <p:spPr>
          <a:xfrm>
            <a:off x="1178755" y="6427113"/>
            <a:ext cx="7315200" cy="430887"/>
          </a:xfrm>
          <a:prstGeom prst="rect">
            <a:avLst/>
          </a:prstGeom>
          <a:noFill/>
        </p:spPr>
        <p:txBody>
          <a:bodyPr wrap="square" rtlCol="0">
            <a:spAutoFit/>
          </a:bodyPr>
          <a:lstStyle/>
          <a:p>
            <a:pPr algn="ctr"/>
            <a:r>
              <a:rPr lang="en-US" sz="2200" dirty="0" err="1" smtClean="0">
                <a:solidFill>
                  <a:schemeClr val="accent6"/>
                </a:solidFill>
                <a:latin typeface="Times New Roman" pitchFamily="18" charset="0"/>
                <a:cs typeface="Times New Roman" pitchFamily="18" charset="0"/>
              </a:rPr>
              <a:t>Một</a:t>
            </a:r>
            <a:r>
              <a:rPr lang="en-US" sz="2200" dirty="0" smtClean="0">
                <a:solidFill>
                  <a:schemeClr val="accent6"/>
                </a:solidFill>
                <a:latin typeface="Times New Roman" pitchFamily="18" charset="0"/>
                <a:cs typeface="Times New Roman" pitchFamily="18" charset="0"/>
              </a:rPr>
              <a:t> </a:t>
            </a:r>
            <a:r>
              <a:rPr lang="en-US" sz="2200" dirty="0" err="1" smtClean="0">
                <a:solidFill>
                  <a:schemeClr val="accent6"/>
                </a:solidFill>
                <a:latin typeface="Times New Roman" pitchFamily="18" charset="0"/>
                <a:cs typeface="Times New Roman" pitchFamily="18" charset="0"/>
              </a:rPr>
              <a:t>số</a:t>
            </a:r>
            <a:r>
              <a:rPr lang="en-US" sz="2200" dirty="0" smtClean="0">
                <a:solidFill>
                  <a:schemeClr val="accent6"/>
                </a:solidFill>
                <a:latin typeface="Times New Roman" pitchFamily="18" charset="0"/>
                <a:cs typeface="Times New Roman" pitchFamily="18" charset="0"/>
              </a:rPr>
              <a:t> </a:t>
            </a:r>
            <a:r>
              <a:rPr lang="en-US" sz="2200" dirty="0" err="1" smtClean="0">
                <a:solidFill>
                  <a:schemeClr val="accent6"/>
                </a:solidFill>
                <a:latin typeface="Times New Roman" pitchFamily="18" charset="0"/>
                <a:cs typeface="Times New Roman" pitchFamily="18" charset="0"/>
              </a:rPr>
              <a:t>hình</a:t>
            </a:r>
            <a:r>
              <a:rPr lang="en-US" sz="2200" dirty="0" smtClean="0">
                <a:solidFill>
                  <a:schemeClr val="accent6"/>
                </a:solidFill>
                <a:latin typeface="Times New Roman" pitchFamily="18" charset="0"/>
                <a:cs typeface="Times New Roman" pitchFamily="18" charset="0"/>
              </a:rPr>
              <a:t> </a:t>
            </a:r>
            <a:r>
              <a:rPr lang="en-US" sz="2200" dirty="0" err="1" smtClean="0">
                <a:solidFill>
                  <a:schemeClr val="accent6"/>
                </a:solidFill>
                <a:latin typeface="Times New Roman" pitchFamily="18" charset="0"/>
                <a:cs typeface="Times New Roman" pitchFamily="18" charset="0"/>
              </a:rPr>
              <a:t>ảnh</a:t>
            </a:r>
            <a:r>
              <a:rPr lang="en-US" sz="2200" dirty="0" smtClean="0">
                <a:solidFill>
                  <a:schemeClr val="accent6"/>
                </a:solidFill>
                <a:latin typeface="Times New Roman" pitchFamily="18" charset="0"/>
                <a:cs typeface="Times New Roman" pitchFamily="18" charset="0"/>
              </a:rPr>
              <a:t> </a:t>
            </a:r>
            <a:r>
              <a:rPr lang="en-US" sz="2200" dirty="0" err="1" smtClean="0">
                <a:solidFill>
                  <a:schemeClr val="accent6"/>
                </a:solidFill>
                <a:latin typeface="Times New Roman" pitchFamily="18" charset="0"/>
                <a:cs typeface="Times New Roman" pitchFamily="18" charset="0"/>
              </a:rPr>
              <a:t>tình</a:t>
            </a:r>
            <a:r>
              <a:rPr lang="en-US" sz="2200" dirty="0" smtClean="0">
                <a:solidFill>
                  <a:schemeClr val="accent6"/>
                </a:solidFill>
                <a:latin typeface="Times New Roman" pitchFamily="18" charset="0"/>
                <a:cs typeface="Times New Roman" pitchFamily="18" charset="0"/>
              </a:rPr>
              <a:t> </a:t>
            </a:r>
            <a:r>
              <a:rPr lang="en-US" sz="2200" dirty="0" err="1" smtClean="0">
                <a:solidFill>
                  <a:schemeClr val="accent6"/>
                </a:solidFill>
                <a:latin typeface="Times New Roman" pitchFamily="18" charset="0"/>
                <a:cs typeface="Times New Roman" pitchFamily="18" charset="0"/>
              </a:rPr>
              <a:t>nguyện</a:t>
            </a:r>
            <a:r>
              <a:rPr lang="en-US" sz="2200" dirty="0" smtClean="0">
                <a:solidFill>
                  <a:schemeClr val="accent6"/>
                </a:solidFill>
                <a:latin typeface="Times New Roman" pitchFamily="18" charset="0"/>
                <a:cs typeface="Times New Roman" pitchFamily="18" charset="0"/>
              </a:rPr>
              <a:t> </a:t>
            </a:r>
            <a:r>
              <a:rPr lang="en-US" sz="2200" dirty="0" err="1" smtClean="0">
                <a:solidFill>
                  <a:schemeClr val="accent6"/>
                </a:solidFill>
                <a:latin typeface="Times New Roman" pitchFamily="18" charset="0"/>
                <a:cs typeface="Times New Roman" pitchFamily="18" charset="0"/>
              </a:rPr>
              <a:t>của</a:t>
            </a:r>
            <a:r>
              <a:rPr lang="en-US" sz="2200" dirty="0" smtClean="0">
                <a:solidFill>
                  <a:schemeClr val="accent6"/>
                </a:solidFill>
                <a:latin typeface="Times New Roman" pitchFamily="18" charset="0"/>
                <a:cs typeface="Times New Roman" pitchFamily="18" charset="0"/>
              </a:rPr>
              <a:t> </a:t>
            </a:r>
            <a:r>
              <a:rPr lang="en-US" sz="2200" dirty="0" err="1" smtClean="0">
                <a:solidFill>
                  <a:schemeClr val="accent6"/>
                </a:solidFill>
                <a:latin typeface="Times New Roman" pitchFamily="18" charset="0"/>
                <a:cs typeface="Times New Roman" pitchFamily="18" charset="0"/>
              </a:rPr>
              <a:t>Hội</a:t>
            </a:r>
            <a:r>
              <a:rPr lang="en-US" sz="2200" dirty="0" smtClean="0">
                <a:solidFill>
                  <a:schemeClr val="accent6"/>
                </a:solidFill>
                <a:latin typeface="Times New Roman" pitchFamily="18" charset="0"/>
                <a:cs typeface="Times New Roman" pitchFamily="18" charset="0"/>
              </a:rPr>
              <a:t> </a:t>
            </a:r>
            <a:r>
              <a:rPr lang="en-US" sz="2200" dirty="0" err="1" smtClean="0">
                <a:solidFill>
                  <a:schemeClr val="accent6"/>
                </a:solidFill>
                <a:latin typeface="Times New Roman" pitchFamily="18" charset="0"/>
                <a:cs typeface="Times New Roman" pitchFamily="18" charset="0"/>
              </a:rPr>
              <a:t>Sinh</a:t>
            </a:r>
            <a:r>
              <a:rPr lang="en-US" sz="2200" dirty="0" smtClean="0">
                <a:solidFill>
                  <a:schemeClr val="accent6"/>
                </a:solidFill>
                <a:latin typeface="Times New Roman" pitchFamily="18" charset="0"/>
                <a:cs typeface="Times New Roman" pitchFamily="18" charset="0"/>
              </a:rPr>
              <a:t> </a:t>
            </a:r>
            <a:r>
              <a:rPr lang="en-US" sz="2200" dirty="0" err="1" smtClean="0">
                <a:solidFill>
                  <a:schemeClr val="accent6"/>
                </a:solidFill>
                <a:latin typeface="Times New Roman" pitchFamily="18" charset="0"/>
                <a:cs typeface="Times New Roman" pitchFamily="18" charset="0"/>
              </a:rPr>
              <a:t>Viên</a:t>
            </a:r>
            <a:r>
              <a:rPr lang="en-US" sz="2200" dirty="0" smtClean="0">
                <a:solidFill>
                  <a:schemeClr val="accent6"/>
                </a:solidFill>
                <a:latin typeface="Times New Roman" pitchFamily="18" charset="0"/>
                <a:cs typeface="Times New Roman" pitchFamily="18" charset="0"/>
              </a:rPr>
              <a:t> </a:t>
            </a:r>
            <a:endParaRPr lang="en-US" sz="2200" dirty="0">
              <a:solidFill>
                <a:schemeClr val="accent6"/>
              </a:solidFill>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par>
                          <p:cTn id="20" fill="hold">
                            <p:stCondLst>
                              <p:cond delay="1000"/>
                            </p:stCondLst>
                            <p:childTnLst>
                              <p:par>
                                <p:cTn id="21" presetID="21"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4)">
                                      <p:cBhvr>
                                        <p:cTn id="23" dur="1000"/>
                                        <p:tgtEl>
                                          <p:spTgt spid="8"/>
                                        </p:tgtEl>
                                      </p:cBhvr>
                                    </p:animEffect>
                                  </p:childTnLst>
                                </p:cTn>
                              </p:par>
                              <p:par>
                                <p:cTn id="24" presetID="21"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4)">
                                      <p:cBhvr>
                                        <p:cTn id="26" dur="1000"/>
                                        <p:tgtEl>
                                          <p:spTgt spid="6"/>
                                        </p:tgtEl>
                                      </p:cBhvr>
                                    </p:animEffect>
                                  </p:childTnLst>
                                </p:cTn>
                              </p:par>
                            </p:childTnLst>
                          </p:cTn>
                        </p:par>
                        <p:par>
                          <p:cTn id="27" fill="hold">
                            <p:stCondLst>
                              <p:cond delay="2000"/>
                            </p:stCondLst>
                            <p:childTnLst>
                              <p:par>
                                <p:cTn id="28" presetID="55"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0.7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cTn>
                              </p:par>
                              <p:par>
                                <p:cTn id="33" presetID="55"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par>
                          <p:cTn id="38" fill="hold">
                            <p:stCondLst>
                              <p:cond delay="3000"/>
                            </p:stCondLst>
                            <p:childTnLst>
                              <p:par>
                                <p:cTn id="39" presetID="15"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1752600"/>
            <a:ext cx="8229600" cy="3962400"/>
          </a:xfrm>
        </p:spPr>
        <p:txBody>
          <a:bodyPr>
            <a:normAutofit/>
          </a:bodyPr>
          <a:lstStyle/>
          <a:p>
            <a:pPr marL="45720" indent="0" algn="just">
              <a:buNone/>
            </a:pPr>
            <a:endParaRPr lang="en-US" sz="5000" dirty="0" smtClean="0">
              <a:latin typeface="Times New Roman" pitchFamily="18" charset="0"/>
              <a:cs typeface="Times New Roman" pitchFamily="18" charset="0"/>
            </a:endParaRPr>
          </a:p>
          <a:p>
            <a:pPr algn="just"/>
            <a:endParaRPr lang="en-US" sz="5000" dirty="0" smtClean="0">
              <a:latin typeface="Times New Roman" pitchFamily="18" charset="0"/>
              <a:cs typeface="Times New Roman" pitchFamily="18" charset="0"/>
            </a:endParaRPr>
          </a:p>
          <a:p>
            <a:pPr algn="ctr">
              <a:buNone/>
            </a:pP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Xin</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Trân</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trọng</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cảm</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ơn</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quý</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vị</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đại</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biểu</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và</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toàn</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thể</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đại</a:t>
            </a:r>
            <a:r>
              <a:rPr lang="en-U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3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hội</a:t>
            </a:r>
            <a:r>
              <a:rPr lang="en-U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p>
        </p:txBody>
      </p:sp>
      <p:sp>
        <p:nvSpPr>
          <p:cNvPr id="2" name="TextBox 1"/>
          <p:cNvSpPr txBox="1"/>
          <p:nvPr/>
        </p:nvSpPr>
        <p:spPr>
          <a:xfrm>
            <a:off x="872783" y="2057400"/>
            <a:ext cx="7239000" cy="553998"/>
          </a:xfrm>
          <a:prstGeom prst="rect">
            <a:avLst/>
          </a:prstGeom>
          <a:noFill/>
        </p:spPr>
        <p:txBody>
          <a:bodyPr wrap="square" rtlCol="0">
            <a:spAutoFit/>
          </a:bodyPr>
          <a:lstStyle/>
          <a:p>
            <a:pPr algn="ctr"/>
            <a:r>
              <a:rPr lang="en-US" sz="3000" dirty="0" smtClean="0">
                <a:solidFill>
                  <a:schemeClr val="accent3">
                    <a:lumMod val="50000"/>
                  </a:schemeClr>
                </a:solidFill>
                <a:latin typeface="Times New Roman" pitchFamily="18" charset="0"/>
                <a:cs typeface="Times New Roman" pitchFamily="18" charset="0"/>
              </a:rPr>
              <a:t>CÂU LẠC BỘ HỌC TẬP</a:t>
            </a:r>
            <a:endParaRPr lang="en-US" sz="3000" dirty="0">
              <a:solidFill>
                <a:schemeClr val="accent3">
                  <a:lumMod val="50000"/>
                </a:schemeClr>
              </a:solidFill>
              <a:latin typeface="Times New Roman" pitchFamily="18" charset="0"/>
              <a:cs typeface="Times New Roman"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TotalTime>
  <Words>615</Words>
  <Application>Microsoft Office PowerPoint</Application>
  <PresentationFormat>On-screen Show (4:3)</PresentationFormat>
  <Paragraphs>56</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Slipstream</vt:lpstr>
      <vt:lpstr> Xây dựng Hội Sinh viên vững mạnh gắn với hoạt động của các CLB sinh viên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Xây dựng Hội Sinh viên vững mạnh gắn với hoạt động của các CLB sinh viên</dc:title>
  <dc:creator>ADMIN</dc:creator>
  <cp:lastModifiedBy>ADMIN</cp:lastModifiedBy>
  <cp:revision>62</cp:revision>
  <dcterms:created xsi:type="dcterms:W3CDTF">2020-11-05T12:59:47Z</dcterms:created>
  <dcterms:modified xsi:type="dcterms:W3CDTF">2020-11-06T14:48:30Z</dcterms:modified>
</cp:coreProperties>
</file>