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66" r:id="rId4"/>
    <p:sldId id="258" r:id="rId5"/>
    <p:sldId id="259" r:id="rId6"/>
    <p:sldId id="260" r:id="rId7"/>
    <p:sldId id="267" r:id="rId8"/>
    <p:sldId id="268" r:id="rId9"/>
    <p:sldId id="269" r:id="rId10"/>
    <p:sldId id="261"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582" y="-138"/>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mtClean="0"/>
              <a:t>Biểu</a:t>
            </a:r>
            <a:r>
              <a:rPr lang="en-US" baseline="0" smtClean="0"/>
              <a:t> đồ</a:t>
            </a:r>
            <a:r>
              <a:rPr lang="en-US" smtClean="0"/>
              <a:t> tỉ </a:t>
            </a:r>
            <a:r>
              <a:rPr lang="en-US"/>
              <a:t>lệ sinh viên thất nghiệp</a:t>
            </a:r>
          </a:p>
        </c:rich>
      </c:tx>
      <c:layout/>
      <c:overlay val="0"/>
      <c:spPr>
        <a:noFill/>
        <a:ln>
          <a:noFill/>
        </a:ln>
        <a:effectLst/>
      </c:spPr>
    </c:title>
    <c:autoTitleDeleted val="0"/>
    <c:plotArea>
      <c:layout/>
      <c:pieChart>
        <c:varyColors val="1"/>
        <c:ser>
          <c:idx val="0"/>
          <c:order val="0"/>
          <c:tx>
            <c:strRef>
              <c:f>Sheet1!$B$1</c:f>
              <c:strCache>
                <c:ptCount val="1"/>
                <c:pt idx="0">
                  <c:v>Tỉ lệ sinh viên thất nghiệp</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vi-V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Năm 2017</c:v>
                </c:pt>
                <c:pt idx="1">
                  <c:v>Năm 2018</c:v>
                </c:pt>
                <c:pt idx="2">
                  <c:v>Năm 2019</c:v>
                </c:pt>
              </c:strCache>
            </c:strRef>
          </c:cat>
          <c:val>
            <c:numRef>
              <c:f>Sheet1!$B$2:$B$5</c:f>
              <c:numCache>
                <c:formatCode>General</c:formatCode>
                <c:ptCount val="4"/>
                <c:pt idx="0">
                  <c:v>8.1999999999999993</c:v>
                </c:pt>
                <c:pt idx="1">
                  <c:v>3.2</c:v>
                </c:pt>
                <c:pt idx="2">
                  <c:v>1.4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D887C4-B8DF-49D1-BB0A-9C038755D1B7}" type="datetimeFigureOut">
              <a:rPr lang="vi-VN" smtClean="0"/>
              <a:t>06/11/2020</a:t>
            </a:fld>
            <a:endParaRPr lang="vi-V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1224C-2F7C-4270-853B-F2772EA19B5D}" type="slidenum">
              <a:rPr lang="vi-VN" smtClean="0"/>
              <a:t>‹#›</a:t>
            </a:fld>
            <a:endParaRPr lang="vi-VN"/>
          </a:p>
        </p:txBody>
      </p:sp>
    </p:spTree>
    <p:extLst>
      <p:ext uri="{BB962C8B-B14F-4D97-AF65-F5344CB8AC3E}">
        <p14:creationId xmlns:p14="http://schemas.microsoft.com/office/powerpoint/2010/main" val="504139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38104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6195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3788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10248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714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3322438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153532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159536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312885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0DD90-6EE3-4307-B12D-610805143076}"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369001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40DD90-6EE3-4307-B12D-610805143076}"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70612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40DD90-6EE3-4307-B12D-610805143076}"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418007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40DD90-6EE3-4307-B12D-610805143076}"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63774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0DD90-6EE3-4307-B12D-610805143076}"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11934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0DD90-6EE3-4307-B12D-610805143076}"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88260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0DD90-6EE3-4307-B12D-610805143076}"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4813E-E18A-4316-92FC-A3D4796BAD15}" type="slidenum">
              <a:rPr lang="en-US" smtClean="0"/>
              <a:t>‹#›</a:t>
            </a:fld>
            <a:endParaRPr lang="en-US"/>
          </a:p>
        </p:txBody>
      </p:sp>
    </p:spTree>
    <p:extLst>
      <p:ext uri="{BB962C8B-B14F-4D97-AF65-F5344CB8AC3E}">
        <p14:creationId xmlns:p14="http://schemas.microsoft.com/office/powerpoint/2010/main" val="33608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40DD90-6EE3-4307-B12D-610805143076}" type="datetimeFigureOut">
              <a:rPr lang="en-US" smtClean="0"/>
              <a:t>11/6/2020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C4813E-E18A-4316-92FC-A3D4796BAD15}" type="slidenum">
              <a:rPr lang="en-US" smtClean="0"/>
              <a:t>‹#›</a:t>
            </a:fld>
            <a:endParaRPr lang="en-US"/>
          </a:p>
        </p:txBody>
      </p:sp>
    </p:spTree>
    <p:extLst>
      <p:ext uri="{BB962C8B-B14F-4D97-AF65-F5344CB8AC3E}">
        <p14:creationId xmlns:p14="http://schemas.microsoft.com/office/powerpoint/2010/main" val="135900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42fb4af1fb7031b92da24849466a1ef"/>
          <p:cNvPicPr>
            <a:picLocks noChangeAspect="1"/>
          </p:cNvPicPr>
          <p:nvPr/>
        </p:nvPicPr>
        <p:blipFill>
          <a:blip r:embed="rId2"/>
          <a:stretch>
            <a:fillRect/>
          </a:stretch>
        </p:blipFill>
        <p:spPr>
          <a:xfrm>
            <a:off x="6484540" y="3136392"/>
            <a:ext cx="5202889" cy="4932045"/>
          </a:xfrm>
          <a:prstGeom prst="rect">
            <a:avLst/>
          </a:prstGeom>
        </p:spPr>
      </p:pic>
      <p:sp>
        <p:nvSpPr>
          <p:cNvPr id="2" name="Rectangle 1"/>
          <p:cNvSpPr/>
          <p:nvPr/>
        </p:nvSpPr>
        <p:spPr>
          <a:xfrm>
            <a:off x="456767" y="1306898"/>
            <a:ext cx="9632765" cy="2308324"/>
          </a:xfrm>
          <a:prstGeom prst="rect">
            <a:avLst/>
          </a:prstGeom>
          <a:noFill/>
        </p:spPr>
        <p:txBody>
          <a:bodyPr wrap="none" lIns="91440" tIns="45720" rIns="91440" bIns="45720">
            <a:spAutoFit/>
          </a:bodyPr>
          <a:lstStyle/>
          <a:p>
            <a:pPr algn="ctr">
              <a:lnSpc>
                <a:spcPct val="150000"/>
              </a:lnSpc>
            </a:pPr>
            <a:r>
              <a:rPr lang="vi-VN" sz="3200" b="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300" endPos="45500" dir="5400000" sy="-100000" algn="bl" rotWithShape="0"/>
                </a:effectLst>
              </a:rPr>
              <a:t>ĐỀ XUẤT CƠ CHẾ CHÍNH SÁCH VIỆC LÀM CHO </a:t>
            </a:r>
          </a:p>
          <a:p>
            <a:pPr algn="ctr">
              <a:lnSpc>
                <a:spcPct val="150000"/>
              </a:lnSpc>
            </a:pPr>
            <a:r>
              <a:rPr lang="vi-VN" sz="3200" b="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300" endPos="45500" dir="5400000" sy="-100000" algn="bl" rotWithShape="0"/>
                </a:effectLst>
              </a:rPr>
              <a:t>SINH VIÊN </a:t>
            </a:r>
          </a:p>
          <a:p>
            <a:pPr algn="ctr">
              <a:lnSpc>
                <a:spcPct val="150000"/>
              </a:lnSpc>
            </a:pPr>
            <a:r>
              <a:rPr lang="vi-VN" sz="3200" b="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300" endPos="45500" dir="5400000" sy="-100000" algn="bl" rotWithShape="0"/>
                </a:effectLst>
              </a:rPr>
              <a:t>SAU KHI TỐT NGHIỆP</a:t>
            </a:r>
            <a:endParaRPr lang="en-US" sz="3200" b="1"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300" endPos="45500" dir="5400000" sy="-100000" algn="bl" rotWithShape="0"/>
              </a:effectLst>
            </a:endParaRPr>
          </a:p>
        </p:txBody>
      </p:sp>
    </p:spTree>
    <p:extLst>
      <p:ext uri="{BB962C8B-B14F-4D97-AF65-F5344CB8AC3E}">
        <p14:creationId xmlns:p14="http://schemas.microsoft.com/office/powerpoint/2010/main" val="359891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2510" y="272611"/>
            <a:ext cx="3206327" cy="1015663"/>
          </a:xfrm>
          <a:prstGeom prst="rect">
            <a:avLst/>
          </a:prstGeom>
          <a:noFill/>
        </p:spPr>
        <p:txBody>
          <a:bodyPr wrap="none" lIns="91440" tIns="45720" rIns="91440" bIns="45720">
            <a:spAutoFit/>
          </a:bodyPr>
          <a:lstStyle/>
          <a:p>
            <a:pPr algn="ctr"/>
            <a:r>
              <a:rPr lang="en-US" sz="6000" b="1" smtClean="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ĐỀ XUẤT</a:t>
            </a:r>
            <a:endParaRPr lang="en-US" sz="6000" b="1" cap="none" spc="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endParaRPr>
          </a:p>
        </p:txBody>
      </p:sp>
      <p:sp>
        <p:nvSpPr>
          <p:cNvPr id="2" name="Rectangle 1"/>
          <p:cNvSpPr/>
          <p:nvPr/>
        </p:nvSpPr>
        <p:spPr>
          <a:xfrm>
            <a:off x="801667" y="1810047"/>
            <a:ext cx="9113393" cy="461665"/>
          </a:xfrm>
          <a:prstGeom prst="rect">
            <a:avLst/>
          </a:prstGeom>
        </p:spPr>
        <p:txBody>
          <a:bodyPr wrap="none">
            <a:spAutoFit/>
          </a:bodyPr>
          <a:lstStyle/>
          <a:p>
            <a:pPr marL="342900" indent="-342900" algn="ctr">
              <a:buFont typeface="Wingdings" panose="05000000000000000000" pitchFamily="2" charset="2"/>
              <a:buChar char="q"/>
            </a:pPr>
            <a:r>
              <a:rPr lang="vi-VN" sz="2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CHÍNH SÁCH VIỆC LÀM CHO SINH VIÊN SAU TỐT NGHIỆP</a:t>
            </a:r>
            <a:endParaRPr lang="en-US" sz="2400" b="1">
              <a:ln w="13462">
                <a:solidFill>
                  <a:schemeClr val="bg1"/>
                </a:solidFill>
                <a:prstDash val="solid"/>
              </a:ln>
              <a:solidFill>
                <a:schemeClr val="accent2">
                  <a:lumMod val="60000"/>
                  <a:lumOff val="40000"/>
                </a:schemeClr>
              </a:solidFill>
              <a:effectLst>
                <a:outerShdw dist="38100" dir="2700000" algn="bl" rotWithShape="0">
                  <a:schemeClr val="accent5"/>
                </a:outerShdw>
              </a:effectLst>
            </a:endParaRPr>
          </a:p>
        </p:txBody>
      </p:sp>
      <p:sp>
        <p:nvSpPr>
          <p:cNvPr id="3" name="Rectangle 2"/>
          <p:cNvSpPr/>
          <p:nvPr/>
        </p:nvSpPr>
        <p:spPr>
          <a:xfrm>
            <a:off x="801667" y="2605412"/>
            <a:ext cx="8342334" cy="2677656"/>
          </a:xfrm>
          <a:prstGeom prst="rect">
            <a:avLst/>
          </a:prstGeom>
        </p:spPr>
        <p:txBody>
          <a:bodyPr wrap="square">
            <a:spAutoFit/>
          </a:bodyPr>
          <a:lstStyle/>
          <a:p>
            <a:pPr marL="457200" indent="-457200" algn="just">
              <a:buFont typeface="Wingdings" panose="05000000000000000000" pitchFamily="2" charset="2"/>
              <a:buChar char="Ø"/>
            </a:pPr>
            <a:r>
              <a:rPr lang="en-US" sz="2800" b="1" i="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Thứ 1</a:t>
            </a:r>
            <a:r>
              <a:rPr lang="en-US"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 Định hướng sơ bộ về nghề nghiệp của mình trong tương lai.</a:t>
            </a:r>
          </a:p>
          <a:p>
            <a:pPr marL="457200" indent="-457200" algn="just">
              <a:buFont typeface="Wingdings" panose="05000000000000000000" pitchFamily="2" charset="2"/>
              <a:buChar char="Ø"/>
            </a:pPr>
            <a:r>
              <a:rPr lang="en-US" sz="2800" b="1" i="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Thứ 2</a:t>
            </a:r>
            <a:r>
              <a:rPr lang="en-US"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 Tăng cường trải nghiệm thực tế tại các doanh nghiệp</a:t>
            </a:r>
          </a:p>
          <a:p>
            <a:pPr marL="457200" indent="-457200" algn="just">
              <a:buFont typeface="Wingdings" panose="05000000000000000000" pitchFamily="2" charset="2"/>
              <a:buChar char="Ø"/>
            </a:pPr>
            <a:r>
              <a:rPr lang="en-US" sz="2800" b="1" i="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Thứ 3</a:t>
            </a:r>
            <a:r>
              <a:rPr lang="en-US"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a:t>
            </a:r>
            <a:r>
              <a:rPr lang="vi-VN"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 </a:t>
            </a:r>
            <a:r>
              <a:rPr lang="en-US"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Sinh</a:t>
            </a:r>
            <a:r>
              <a:rPr lang="vi-VN"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 </a:t>
            </a:r>
            <a:r>
              <a:rPr lang="en-US" sz="2800" b="1">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viên cần nghiêm túc học hành ngay khi đang còn ngồi trên ghế nhà trường.</a:t>
            </a:r>
          </a:p>
        </p:txBody>
      </p:sp>
    </p:spTree>
    <p:extLst>
      <p:ext uri="{BB962C8B-B14F-4D97-AF65-F5344CB8AC3E}">
        <p14:creationId xmlns:p14="http://schemas.microsoft.com/office/powerpoint/2010/main" val="36800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gray">
          <a:xfrm>
            <a:off x="664600" y="602779"/>
            <a:ext cx="3026664" cy="1607177"/>
          </a:xfrm>
          <a:prstGeom prst="rect">
            <a:avLst/>
          </a:prstGeom>
          <a:blipFill rotWithShape="1">
            <a:blip r:embed="rId2"/>
            <a:stretch>
              <a:fillRect b="-3000"/>
            </a:stretch>
          </a:blipFill>
          <a:ln w="19050" cap="flat" cmpd="sng" algn="ctr">
            <a:solidFill>
              <a:srgbClr val="B81A4D"/>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Malgun Gothic Semilight" panose="020B0502040204020203" pitchFamily="34" charset="-122"/>
              <a:ea typeface="Malgun Gothic Semilight" panose="020B0502040204020203" pitchFamily="34" charset="-122"/>
              <a:cs typeface="+mn-cs"/>
            </a:endParaRPr>
          </a:p>
        </p:txBody>
      </p:sp>
      <p:pic>
        <p:nvPicPr>
          <p:cNvPr id="7" name="图片 2" descr="C:\Users\Administrator\Desktop\96bbdb8ec0994afc543bd26cde0d18612d69b1194da92-adgdtA_fw658.webp.jpg96bbdb8ec0994afc543bd26cde0d18612d69b1194da92-adgdtA_fw658.webp"/>
          <p:cNvPicPr>
            <a:picLocks noChangeAspect="1"/>
          </p:cNvPicPr>
          <p:nvPr/>
        </p:nvPicPr>
        <p:blipFill>
          <a:blip r:embed="rId3"/>
          <a:srcRect/>
          <a:stretch>
            <a:fillRect/>
          </a:stretch>
        </p:blipFill>
        <p:spPr>
          <a:xfrm>
            <a:off x="8181976" y="443818"/>
            <a:ext cx="2719822" cy="1591568"/>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pic>
        <p:nvPicPr>
          <p:cNvPr id="8" name="图片 1" descr="C:\Users\Administrator\Desktop\88a4bec4b09011be9ab168ab876c32a575f0c9e11b1b8-mnb99d_fw658.webp.jpg88a4bec4b09011be9ab168ab876c32a575f0c9e11b1b8-mnb99d_fw658.webp"/>
          <p:cNvPicPr>
            <a:picLocks noChangeAspect="1"/>
          </p:cNvPicPr>
          <p:nvPr/>
        </p:nvPicPr>
        <p:blipFill>
          <a:blip r:embed="rId4"/>
          <a:srcRect/>
          <a:stretch>
            <a:fillRect/>
          </a:stretch>
        </p:blipFill>
        <p:spPr>
          <a:xfrm>
            <a:off x="7005964" y="4578888"/>
            <a:ext cx="2738110" cy="1602269"/>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sp>
        <p:nvSpPr>
          <p:cNvPr id="10" name="Rectangle 3"/>
          <p:cNvSpPr txBox="1">
            <a:spLocks noChangeArrowheads="1"/>
          </p:cNvSpPr>
          <p:nvPr/>
        </p:nvSpPr>
        <p:spPr bwMode="auto">
          <a:xfrm>
            <a:off x="4137592" y="389632"/>
            <a:ext cx="2868372" cy="1600438"/>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a:buClr>
                <a:prstClr val="white"/>
              </a:buClr>
              <a:defRPr/>
            </a:pPr>
            <a:r>
              <a:rPr lang="en-US" altLang="zh-CN" b="1" smtClean="0">
                <a:solidFill>
                  <a:srgbClr val="FF0000"/>
                </a:solidFill>
                <a:latin typeface="Times New Roman" pitchFamily="18" charset="0"/>
                <a:ea typeface="Malgun Gothic Semilight" panose="020B0502040204020203" pitchFamily="34" charset="-122"/>
                <a:cs typeface="Times New Roman" pitchFamily="18" charset="0"/>
              </a:rPr>
              <a:t>Thứ nhất</a:t>
            </a:r>
            <a:endParaRPr lang="en-US" altLang="zh-CN" b="1">
              <a:solidFill>
                <a:srgbClr val="FF0000"/>
              </a:solidFill>
              <a:latin typeface="Times New Roman" pitchFamily="18" charset="0"/>
              <a:ea typeface="Malgun Gothic Semilight" panose="020B0502040204020203" pitchFamily="34" charset="-122"/>
              <a:cs typeface="Times New Roman" pitchFamily="18" charset="0"/>
            </a:endParaRPr>
          </a:p>
          <a:p>
            <a:pPr marL="0" indent="0" algn="just">
              <a:defRPr/>
            </a:pPr>
            <a:r>
              <a:rPr lang="vi-VN" altLang="zh-CN"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Cần </a:t>
            </a:r>
            <a:r>
              <a:rPr lang="vi-VN" altLang="zh-CN">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phải quan tâm đào tạo </a:t>
            </a:r>
            <a:r>
              <a:rPr lang="vi-VN" altLang="zh-CN"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trình </a:t>
            </a:r>
            <a:r>
              <a:rPr lang="vi-VN" altLang="zh-CN">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độ cao, trình độ lành </a:t>
            </a:r>
            <a:r>
              <a:rPr lang="vi-VN" altLang="zh-CN"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nghề</a:t>
            </a:r>
            <a:r>
              <a:rPr lang="vi-VN" altLang="zh-CN">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 trình độ văn hóa đối với </a:t>
            </a:r>
            <a:r>
              <a:rPr lang="vi-VN" altLang="zh-CN"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sinh viên</a:t>
            </a:r>
            <a:endParaRPr lang="vi-VN" altLang="zh-CN">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endParaRPr>
          </a:p>
        </p:txBody>
      </p:sp>
      <p:sp>
        <p:nvSpPr>
          <p:cNvPr id="14" name="speed"/>
          <p:cNvSpPr txBox="1">
            <a:spLocks noChangeArrowheads="1"/>
          </p:cNvSpPr>
          <p:nvPr/>
        </p:nvSpPr>
        <p:spPr bwMode="auto">
          <a:xfrm>
            <a:off x="8181976" y="2633741"/>
            <a:ext cx="3486150" cy="1477328"/>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buClr>
                <a:prstClr val="white"/>
              </a:buClr>
              <a:defRPr/>
            </a:pPr>
            <a:r>
              <a:rPr lang="en-US" altLang="zh-CN" b="1" smtClean="0">
                <a:solidFill>
                  <a:srgbClr val="FF0000"/>
                </a:solidFill>
                <a:latin typeface="Malgun Gothic Semilight" panose="020B0502040204020203" pitchFamily="34" charset="-122"/>
                <a:ea typeface="Malgun Gothic Semilight" panose="020B0502040204020203" pitchFamily="34" charset="-122"/>
                <a:cs typeface="Tahoma" panose="020B0604030504040204" pitchFamily="34" charset="0"/>
              </a:rPr>
              <a:t>Thứ hai</a:t>
            </a:r>
          </a:p>
          <a:p>
            <a:pPr algn="just">
              <a:buClr>
                <a:prstClr val="white"/>
              </a:buClr>
              <a:defRPr/>
            </a:pPr>
            <a:r>
              <a:rPr lang="vi-VN" altLang="zh-CN" sz="200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Thực hiện quy hoạch đầu tư </a:t>
            </a:r>
            <a:r>
              <a:rPr lang="vi-VN" altLang="zh-CN" sz="2000"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tâp </a:t>
            </a:r>
          </a:p>
          <a:p>
            <a:pPr algn="just">
              <a:buClr>
                <a:prstClr val="white"/>
              </a:buClr>
              <a:defRPr/>
            </a:pPr>
            <a:r>
              <a:rPr lang="vi-VN" altLang="zh-CN" sz="2000"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trung </a:t>
            </a:r>
            <a:r>
              <a:rPr lang="vi-VN" altLang="zh-CN" sz="200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hệ thống dạy nghề, kỹ thuật thực hành qua lao động trực tiếp</a:t>
            </a:r>
          </a:p>
          <a:p>
            <a:pPr>
              <a:buClr>
                <a:prstClr val="white"/>
              </a:buClr>
              <a:defRPr/>
            </a:pPr>
            <a:endParaRPr lang="zh-CN" altLang="en-US" b="1" dirty="0">
              <a:solidFill>
                <a:srgbClr val="FF0000"/>
              </a:solidFill>
              <a:latin typeface="Malgun Gothic Semilight" panose="020B0502040204020203" pitchFamily="34" charset="-122"/>
              <a:ea typeface="Malgun Gothic Semilight" panose="020B0502040204020203" pitchFamily="34" charset="-122"/>
              <a:cs typeface="Tahoma" panose="020B0604030504040204" pitchFamily="34" charset="0"/>
            </a:endParaRPr>
          </a:p>
        </p:txBody>
      </p:sp>
      <p:sp>
        <p:nvSpPr>
          <p:cNvPr id="16" name="Rectangle 3"/>
          <p:cNvSpPr txBox="1">
            <a:spLocks noChangeArrowheads="1"/>
          </p:cNvSpPr>
          <p:nvPr/>
        </p:nvSpPr>
        <p:spPr bwMode="auto">
          <a:xfrm>
            <a:off x="1462414" y="3785638"/>
            <a:ext cx="2868371" cy="2579168"/>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vi-VN" altLang="zh-CN" b="1" smtClean="0">
                <a:solidFill>
                  <a:srgbClr val="FF0000"/>
                </a:solidFill>
                <a:latin typeface="Times New Roman" pitchFamily="18" charset="0"/>
                <a:ea typeface="Malgun Gothic Semilight" panose="020B0502040204020203" pitchFamily="34" charset="-122"/>
                <a:cs typeface="Times New Roman" pitchFamily="18" charset="0"/>
              </a:rPr>
              <a:t>Thứ ba</a:t>
            </a:r>
            <a:endParaRPr lang="vi-VN" altLang="zh-CN" b="1">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endParaRPr>
          </a:p>
          <a:p>
            <a:pPr marL="0" indent="0" algn="just">
              <a:defRPr/>
            </a:pPr>
            <a:r>
              <a:rPr lang="vi-VN" altLang="zh-CN" sz="1800" smtClean="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Hợp </a:t>
            </a:r>
            <a:r>
              <a:rPr lang="vi-VN" altLang="zh-CN" sz="1800">
                <a:solidFill>
                  <a:schemeClr val="tx1">
                    <a:lumMod val="75000"/>
                    <a:lumOff val="25000"/>
                  </a:schemeClr>
                </a:solidFill>
                <a:latin typeface="Times New Roman" pitchFamily="18" charset="0"/>
                <a:ea typeface="Malgun Gothic Semilight" panose="020B0502040204020203" pitchFamily="34" charset="-122"/>
                <a:cs typeface="Times New Roman" pitchFamily="18" charset="0"/>
              </a:rPr>
              <a:t>tác với đơn vị sử dụng lao động để xây dựng chương trình đào tạo cân đối giữa lý thuyết và thực hành, xây dựng chuẩn đầu ra, hỗ trợ sinh viên thực tập và đánh giá sinh viên tốt nghiệp theo yêu cầu của thị trường lao động</a:t>
            </a:r>
          </a:p>
        </p:txBody>
      </p:sp>
      <p:sp>
        <p:nvSpPr>
          <p:cNvPr id="17" name="Rectangle 7"/>
          <p:cNvSpPr>
            <a:spLocks noChangeArrowheads="1"/>
          </p:cNvSpPr>
          <p:nvPr/>
        </p:nvSpPr>
        <p:spPr bwMode="gray">
          <a:xfrm>
            <a:off x="3979300" y="2371008"/>
            <a:ext cx="3026664" cy="1568611"/>
          </a:xfrm>
          <a:prstGeom prst="rect">
            <a:avLst/>
          </a:prstGeom>
          <a:blipFill rotWithShape="1">
            <a:blip r:embed="rId5"/>
            <a:stretch>
              <a:fillRect/>
            </a:stretch>
          </a:blipFill>
          <a:ln w="19050" cap="flat" cmpd="sng" algn="ctr">
            <a:solidFill>
              <a:srgbClr val="6C4C8B"/>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Malgun Gothic Semilight" panose="020B0502040204020203" pitchFamily="34" charset="-122"/>
              <a:ea typeface="Malgun Gothic Semilight" panose="020B0502040204020203" pitchFamily="34" charset="-122"/>
              <a:cs typeface="+mn-cs"/>
            </a:endParaRPr>
          </a:p>
        </p:txBody>
      </p:sp>
    </p:spTree>
    <p:extLst>
      <p:ext uri="{BB962C8B-B14F-4D97-AF65-F5344CB8AC3E}">
        <p14:creationId xmlns:p14="http://schemas.microsoft.com/office/powerpoint/2010/main" val="31583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4"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8157" y="725802"/>
            <a:ext cx="3492174" cy="1015663"/>
          </a:xfrm>
          <a:prstGeom prst="rect">
            <a:avLst/>
          </a:prstGeom>
          <a:noFill/>
        </p:spPr>
        <p:txBody>
          <a:bodyPr wrap="none" lIns="91440" tIns="45720" rIns="91440" bIns="45720">
            <a:spAutoFit/>
          </a:bodyPr>
          <a:lstStyle/>
          <a:p>
            <a:pPr algn="ctr"/>
            <a:r>
              <a:rPr lang="en-US" sz="6000" b="0" cap="none" spc="0" smtClean="0">
                <a:ln w="0"/>
                <a:solidFill>
                  <a:schemeClr val="tx1"/>
                </a:solidFill>
                <a:effectLst>
                  <a:outerShdw blurRad="38100" dist="19050" dir="2700000" algn="tl" rotWithShape="0">
                    <a:schemeClr val="dk1">
                      <a:alpha val="40000"/>
                    </a:schemeClr>
                  </a:outerShdw>
                </a:effectLst>
              </a:rPr>
              <a:t>KẾT LUẬN</a:t>
            </a:r>
            <a:endParaRPr lang="en-US" sz="6000" b="0" cap="none" spc="0">
              <a:ln w="0"/>
              <a:solidFill>
                <a:schemeClr val="tx1"/>
              </a:solidFill>
              <a:effectLst>
                <a:outerShdw blurRad="38100" dist="19050" dir="2700000" algn="tl" rotWithShape="0">
                  <a:schemeClr val="dk1">
                    <a:alpha val="40000"/>
                  </a:schemeClr>
                </a:outerShdw>
              </a:effectLst>
            </a:endParaRPr>
          </a:p>
        </p:txBody>
      </p:sp>
      <p:sp>
        <p:nvSpPr>
          <p:cNvPr id="7" name="Rectangle 3"/>
          <p:cNvSpPr txBox="1">
            <a:spLocks noChangeArrowheads="1"/>
          </p:cNvSpPr>
          <p:nvPr/>
        </p:nvSpPr>
        <p:spPr bwMode="auto">
          <a:xfrm>
            <a:off x="943654" y="1867615"/>
            <a:ext cx="9514796" cy="4431983"/>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342900" indent="-342900" algn="just" fontAlgn="auto">
              <a:lnSpc>
                <a:spcPct val="150000"/>
              </a:lnSpc>
              <a:buFont typeface="Wingdings" panose="05000000000000000000" pitchFamily="2" charset="2"/>
              <a:buChar char="q"/>
            </a:pPr>
            <a:r>
              <a:rPr lang="vi-VN" altLang="zh-CN" sz="2400">
                <a:solidFill>
                  <a:schemeClr val="accent5"/>
                </a:solidFill>
                <a:effectLst/>
                <a:latin typeface="Times New Roman" pitchFamily="18" charset="0"/>
                <a:ea typeface="Malgun Gothic Semilight" panose="020B0502040204020203" pitchFamily="34" charset="-122"/>
                <a:cs typeface="Times New Roman" pitchFamily="18" charset="0"/>
                <a:sym typeface="+mn-ea"/>
              </a:rPr>
              <a:t>Việt Nam là nước có cơ cấu dân số tương đối trẻ, đây là một thế mạnh rất lớn để thực hiện mục tiêu “công nghiệp hóa, hiện đại hóa” dựa trên lợi thế và tiềm năng của nguồn nhân lực. Có thể thấy việc tạo công ăn việc làm cho người lao động nói chung và sinh viên sau tốt nghiệp nói riêng không phải là vấn đề của riêng ai. Tuy nhiên, điều đó không thể giải quyết được trong một sớm một chiều, mà đây là vấn đề xuyên suốt của xã hội từ thời kì này qua thời kì khác cần </a:t>
            </a:r>
            <a:r>
              <a:rPr lang="vi-VN" altLang="zh-CN" sz="2400" smtClean="0">
                <a:solidFill>
                  <a:schemeClr val="accent5"/>
                </a:solidFill>
                <a:effectLst/>
                <a:latin typeface="Times New Roman" pitchFamily="18" charset="0"/>
                <a:ea typeface="Malgun Gothic Semilight" panose="020B0502040204020203" pitchFamily="34" charset="-122"/>
                <a:cs typeface="Times New Roman" pitchFamily="18" charset="0"/>
                <a:sym typeface="+mn-ea"/>
              </a:rPr>
              <a:t>được quan </a:t>
            </a:r>
            <a:r>
              <a:rPr lang="vi-VN" altLang="zh-CN" sz="2400">
                <a:solidFill>
                  <a:schemeClr val="accent5"/>
                </a:solidFill>
                <a:effectLst/>
                <a:latin typeface="Times New Roman" pitchFamily="18" charset="0"/>
                <a:ea typeface="Malgun Gothic Semilight" panose="020B0502040204020203" pitchFamily="34" charset="-122"/>
                <a:cs typeface="Times New Roman" pitchFamily="18" charset="0"/>
                <a:sym typeface="+mn-ea"/>
              </a:rPr>
              <a:t>tâm và giải quyết</a:t>
            </a:r>
            <a:endParaRPr lang="en-US" altLang="ko-KR" sz="2400" dirty="0">
              <a:solidFill>
                <a:schemeClr val="accent5"/>
              </a:solidFill>
              <a:effectLst/>
              <a:latin typeface="Times New Roman" pitchFamily="18" charset="0"/>
              <a:ea typeface="Malgun Gothic Semilight" panose="020B0502040204020203" pitchFamily="34" charset="-122"/>
              <a:cs typeface="Times New Roman" pitchFamily="18" charset="0"/>
            </a:endParaRPr>
          </a:p>
        </p:txBody>
      </p:sp>
    </p:spTree>
    <p:extLst>
      <p:ext uri="{BB962C8B-B14F-4D97-AF65-F5344CB8AC3E}">
        <p14:creationId xmlns:p14="http://schemas.microsoft.com/office/powerpoint/2010/main" val="6886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2698" y="1500892"/>
            <a:ext cx="4939134" cy="4524315"/>
          </a:xfrm>
          <a:prstGeom prst="rect">
            <a:avLst/>
          </a:prstGeom>
          <a:noFill/>
        </p:spPr>
        <p:txBody>
          <a:bodyPr wrap="square" lIns="91440" tIns="45720" rIns="91440" bIns="45720">
            <a:spAutoFit/>
          </a:bodyPr>
          <a:lstStyle/>
          <a:p>
            <a:pPr algn="ctr"/>
            <a:r>
              <a:rPr lang="en-US" sz="96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p>
          <a:p>
            <a:pPr algn="ctr"/>
            <a:endParaRPr lang="en-US" sz="96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949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646900" y="1720053"/>
            <a:ext cx="8173250" cy="3439853"/>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lgn="just">
              <a:buAutoNum type="arabicPeriod"/>
            </a:pPr>
            <a:r>
              <a:rPr lang="vi-VN" sz="2900" b="1" smtClean="0">
                <a:solidFill>
                  <a:schemeClr val="tx1"/>
                </a:solidFill>
                <a:latin typeface="+mj-lt"/>
              </a:rPr>
              <a:t>MỞ ĐẦU</a:t>
            </a:r>
          </a:p>
          <a:p>
            <a:pPr marL="285750" indent="-285750" algn="just">
              <a:lnSpc>
                <a:spcPct val="150000"/>
              </a:lnSpc>
              <a:buFont typeface="Wingdings" panose="05000000000000000000" pitchFamily="2" charset="2"/>
              <a:buChar char="v"/>
            </a:pPr>
            <a:endParaRPr lang="vi-VN" sz="2400" b="1" smtClean="0">
              <a:solidFill>
                <a:schemeClr val="accent4">
                  <a:lumMod val="50000"/>
                </a:schemeClr>
              </a:solidFill>
              <a:latin typeface="Times New Roman" pitchFamily="18" charset="0"/>
              <a:cs typeface="Times New Roman" pitchFamily="18" charset="0"/>
            </a:endParaRPr>
          </a:p>
          <a:p>
            <a:pPr marL="285750" indent="-285750" algn="just">
              <a:lnSpc>
                <a:spcPct val="150000"/>
              </a:lnSpc>
              <a:buFont typeface="Wingdings" panose="05000000000000000000" pitchFamily="2" charset="2"/>
              <a:buChar char="v"/>
            </a:pPr>
            <a:r>
              <a:rPr lang="vi-VN" sz="2400" b="1" smtClean="0">
                <a:solidFill>
                  <a:schemeClr val="accent4">
                    <a:lumMod val="50000"/>
                  </a:schemeClr>
                </a:solidFill>
                <a:latin typeface="Times New Roman" pitchFamily="18" charset="0"/>
                <a:cs typeface="Times New Roman" pitchFamily="18" charset="0"/>
              </a:rPr>
              <a:t>Trong </a:t>
            </a:r>
            <a:r>
              <a:rPr lang="vi-VN" sz="2400" b="1" smtClean="0">
                <a:solidFill>
                  <a:schemeClr val="accent4">
                    <a:lumMod val="50000"/>
                  </a:schemeClr>
                </a:solidFill>
                <a:latin typeface="Times New Roman" pitchFamily="18" charset="0"/>
                <a:cs typeface="Times New Roman" pitchFamily="18" charset="0"/>
              </a:rPr>
              <a:t>chiến lược phát triển của mỗi Quốc Gia, việc làm là 1 trong những yếu tố quan trọng hàng đầu. Việc làm không chỉ là nhu cầu của con người mà còn là nguồn gốc tạo ra của cải, vật chất trong xã hội. Việc làm có vai trò quan trọng trong việc ổn định tình hình kinh tế - xã hội, là giải pháp để xóa đói giảm nghèo, là cách thức để thông qua đó người lao động tích cực tham gia và khẳng định sự đóng góp của mình đối với sự phát triển của</a:t>
            </a:r>
            <a:r>
              <a:rPr lang="en-US" sz="2400" b="1" smtClean="0">
                <a:solidFill>
                  <a:schemeClr val="accent4">
                    <a:lumMod val="50000"/>
                  </a:schemeClr>
                </a:solidFill>
                <a:latin typeface="Times New Roman" pitchFamily="18" charset="0"/>
                <a:cs typeface="Times New Roman" pitchFamily="18" charset="0"/>
              </a:rPr>
              <a:t> đất</a:t>
            </a:r>
            <a:r>
              <a:rPr lang="vi-VN" sz="2400" b="1" smtClean="0">
                <a:solidFill>
                  <a:schemeClr val="accent4">
                    <a:lumMod val="50000"/>
                  </a:schemeClr>
                </a:solidFill>
                <a:latin typeface="Times New Roman" pitchFamily="18" charset="0"/>
                <a:cs typeface="Times New Roman" pitchFamily="18" charset="0"/>
              </a:rPr>
              <a:t> nước.</a:t>
            </a:r>
          </a:p>
          <a:p>
            <a:pPr algn="just"/>
            <a:endParaRPr lang="vi-VN" sz="1600" b="1">
              <a:latin typeface="+mj-lt"/>
            </a:endParaRPr>
          </a:p>
        </p:txBody>
      </p:sp>
    </p:spTree>
    <p:extLst>
      <p:ext uri="{BB962C8B-B14F-4D97-AF65-F5344CB8AC3E}">
        <p14:creationId xmlns:p14="http://schemas.microsoft.com/office/powerpoint/2010/main" val="444542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725" y="4295776"/>
            <a:ext cx="4295775" cy="2257178"/>
          </a:xfrm>
          <a:prstGeom prst="rect">
            <a:avLst/>
          </a:prstGeom>
        </p:spPr>
      </p:pic>
      <p:sp>
        <p:nvSpPr>
          <p:cNvPr id="3" name="Content Placeholder 2"/>
          <p:cNvSpPr>
            <a:spLocks noGrp="1"/>
          </p:cNvSpPr>
          <p:nvPr>
            <p:ph idx="1"/>
          </p:nvPr>
        </p:nvSpPr>
        <p:spPr>
          <a:xfrm>
            <a:off x="685800" y="1379539"/>
            <a:ext cx="7933266" cy="3880773"/>
          </a:xfrm>
        </p:spPr>
        <p:txBody>
          <a:bodyPr/>
          <a:lstStyle/>
          <a:p>
            <a:pPr>
              <a:buFont typeface="Wingdings" pitchFamily="2" charset="2"/>
              <a:buChar char="v"/>
            </a:pPr>
            <a:r>
              <a:rPr lang="vi-VN" b="1">
                <a:solidFill>
                  <a:srgbClr val="7030A0"/>
                </a:solidFill>
              </a:rPr>
              <a:t>Tuy nhiên, hiện nay vấn đề việc làm đang là nhu cầu bức thiết của nhiều quốc gia, đặc biệt là những quốc gia đang phát triển như Việt Nam, nơi mà nguồn nhân lực dồi dào trong khi nền kinh tế phát triển chưa cao, do đó sẽ không có sự tương xứng về </a:t>
            </a:r>
            <a:r>
              <a:rPr lang="vi-VN" b="1" smtClean="0">
                <a:solidFill>
                  <a:srgbClr val="7030A0"/>
                </a:solidFill>
              </a:rPr>
              <a:t>cung - cầu </a:t>
            </a:r>
            <a:r>
              <a:rPr lang="vi-VN" b="1">
                <a:solidFill>
                  <a:srgbClr val="7030A0"/>
                </a:solidFill>
              </a:rPr>
              <a:t>lao động trong phạm vi 1 nước. Vấn đề về việc làm luôn được quan tâm cho mọi nguồn nhân lực, đặc biệt chú trọng là nguồn nhân lực có trình độ </a:t>
            </a:r>
            <a:r>
              <a:rPr lang="vi-VN" b="1" smtClean="0">
                <a:solidFill>
                  <a:srgbClr val="7030A0"/>
                </a:solidFill>
              </a:rPr>
              <a:t>ĐH - </a:t>
            </a:r>
            <a:r>
              <a:rPr lang="vi-VN" b="1">
                <a:solidFill>
                  <a:srgbClr val="7030A0"/>
                </a:solidFill>
              </a:rPr>
              <a:t>CĐ.</a:t>
            </a:r>
          </a:p>
          <a:p>
            <a:endParaRPr lang="vi-V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260" y="1104653"/>
            <a:ext cx="2457451" cy="2457451"/>
          </a:xfrm>
          <a:prstGeom prst="rect">
            <a:avLst/>
          </a:prstGeom>
        </p:spPr>
      </p:pic>
    </p:spTree>
    <p:extLst>
      <p:ext uri="{BB962C8B-B14F-4D97-AF65-F5344CB8AC3E}">
        <p14:creationId xmlns:p14="http://schemas.microsoft.com/office/powerpoint/2010/main" val="26700955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713570312"/>
              </p:ext>
            </p:extLst>
          </p:nvPr>
        </p:nvGraphicFramePr>
        <p:xfrm>
          <a:off x="-1125596" y="757089"/>
          <a:ext cx="6926322" cy="448166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657504" y="1403437"/>
            <a:ext cx="6439122" cy="4154984"/>
          </a:xfrm>
          <a:prstGeom prst="rect">
            <a:avLst/>
          </a:prstGeom>
          <a:noFill/>
        </p:spPr>
        <p:txBody>
          <a:bodyPr wrap="square" lIns="91440" tIns="45720" rIns="91440" bIns="45720">
            <a:spAutoFit/>
          </a:bodyPr>
          <a:lstStyle/>
          <a:p>
            <a:pPr marL="285750" indent="-285750" algn="just">
              <a:buFont typeface="Wingdings" panose="05000000000000000000" pitchFamily="2" charset="2"/>
              <a:buChar char="Ø"/>
            </a:pPr>
            <a:r>
              <a:rPr lang="vi-VN" sz="2400" smtClean="0">
                <a:ln w="0"/>
                <a:solidFill>
                  <a:schemeClr val="accent5">
                    <a:lumMod val="75000"/>
                  </a:schemeClr>
                </a:solidFill>
                <a:latin typeface="Times New Roman" pitchFamily="18" charset="0"/>
                <a:cs typeface="Times New Roman" pitchFamily="18" charset="0"/>
              </a:rPr>
              <a:t>Dựa vào số liệu trên ta thấy được vài năm trở lại đây </a:t>
            </a:r>
            <a:r>
              <a:rPr lang="vi-VN" sz="2400" b="0" cap="none" spc="0" smtClean="0">
                <a:ln w="0"/>
                <a:solidFill>
                  <a:schemeClr val="accent5">
                    <a:lumMod val="75000"/>
                  </a:schemeClr>
                </a:solidFill>
                <a:latin typeface="Times New Roman" pitchFamily="18" charset="0"/>
                <a:cs typeface="Times New Roman" pitchFamily="18" charset="0"/>
              </a:rPr>
              <a:t>số lượng người có trình độ từ đại học trở lên thất</a:t>
            </a:r>
            <a:r>
              <a:rPr lang="vi-VN" sz="2400">
                <a:ln w="0"/>
                <a:solidFill>
                  <a:schemeClr val="accent5">
                    <a:lumMod val="75000"/>
                  </a:schemeClr>
                </a:solidFill>
                <a:latin typeface="Times New Roman" pitchFamily="18" charset="0"/>
                <a:cs typeface="Times New Roman" pitchFamily="18" charset="0"/>
              </a:rPr>
              <a:t> </a:t>
            </a:r>
            <a:r>
              <a:rPr lang="vi-VN" sz="2400" smtClean="0">
                <a:ln w="0"/>
                <a:solidFill>
                  <a:schemeClr val="accent5">
                    <a:lumMod val="75000"/>
                  </a:schemeClr>
                </a:solidFill>
                <a:latin typeface="Times New Roman" pitchFamily="18" charset="0"/>
                <a:cs typeface="Times New Roman" pitchFamily="18" charset="0"/>
              </a:rPr>
              <a:t>n</a:t>
            </a:r>
            <a:r>
              <a:rPr lang="vi-VN" sz="2400" b="0" cap="none" spc="0" smtClean="0">
                <a:ln w="0"/>
                <a:solidFill>
                  <a:schemeClr val="accent5">
                    <a:lumMod val="75000"/>
                  </a:schemeClr>
                </a:solidFill>
                <a:latin typeface="Times New Roman" pitchFamily="18" charset="0"/>
                <a:cs typeface="Times New Roman" pitchFamily="18" charset="0"/>
              </a:rPr>
              <a:t>ghiệp ngàycàng giảm nhưng ở mức không đáng kể và theo đó đây vẫn là nhóm trình độ có số lượng </a:t>
            </a:r>
            <a:r>
              <a:rPr lang="vi-VN" sz="2400" smtClean="0">
                <a:ln w="0"/>
                <a:solidFill>
                  <a:schemeClr val="accent5">
                    <a:lumMod val="75000"/>
                  </a:schemeClr>
                </a:solidFill>
                <a:latin typeface="Times New Roman" pitchFamily="18" charset="0"/>
                <a:cs typeface="Times New Roman" pitchFamily="18" charset="0"/>
              </a:rPr>
              <a:t>người không tìm được việc làm cao nhất và điều đó cũng có nghĩa hàng năm hơn 100.000 tấm bằng bằng đại học”bỏ không” , số lượng cử nhân và kỹ sư đã lãng phí 4 năm cùng số lượng lớn tiền bạc nhưng không thể</a:t>
            </a:r>
          </a:p>
          <a:p>
            <a:pPr algn="just"/>
            <a:r>
              <a:rPr lang="vi-VN" sz="2400" smtClean="0">
                <a:ln w="0"/>
                <a:solidFill>
                  <a:schemeClr val="accent5">
                    <a:lumMod val="75000"/>
                  </a:schemeClr>
                </a:solidFill>
                <a:latin typeface="Times New Roman" pitchFamily="18" charset="0"/>
                <a:cs typeface="Times New Roman" pitchFamily="18" charset="0"/>
              </a:rPr>
              <a:t>   áp dụng kiến thức đã được học vào thực tế .</a:t>
            </a:r>
          </a:p>
          <a:p>
            <a:pPr algn="just"/>
            <a:endParaRPr lang="en-US" sz="2400" b="0" cap="none" spc="0">
              <a:ln w="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87378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17" y="2690022"/>
            <a:ext cx="3935533" cy="2752114"/>
          </a:xfrm>
          <a:prstGeom prst="rect">
            <a:avLst/>
          </a:prstGeom>
        </p:spPr>
      </p:pic>
      <p:sp>
        <p:nvSpPr>
          <p:cNvPr id="6" name="텍스트 개체 틀 2"/>
          <p:cNvSpPr txBox="1">
            <a:spLocks/>
          </p:cNvSpPr>
          <p:nvPr/>
        </p:nvSpPr>
        <p:spPr>
          <a:xfrm>
            <a:off x="923733" y="1562100"/>
            <a:ext cx="5810442" cy="95935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v"/>
            </a:pPr>
            <a:r>
              <a:rPr lang="en-US" altLang="ko-KR" sz="3200" b="1" smtClean="0">
                <a:solidFill>
                  <a:srgbClr val="002060"/>
                </a:solidFill>
                <a:latin typeface="Times New Roman" pitchFamily="18" charset="0"/>
                <a:cs typeface="Times New Roman" pitchFamily="18" charset="0"/>
              </a:rPr>
              <a:t>Nguyên nhân do đâu ?</a:t>
            </a:r>
            <a:endParaRPr lang="ko-KR" altLang="en-US" sz="3200" b="1" dirty="0">
              <a:solidFill>
                <a:srgbClr val="002060"/>
              </a:solidFill>
              <a:latin typeface="Times New Roman" pitchFamily="18" charset="0"/>
              <a:cs typeface="Times New Roman" pitchFamily="18" charset="0"/>
            </a:endParaRPr>
          </a:p>
        </p:txBody>
      </p:sp>
      <p:sp>
        <p:nvSpPr>
          <p:cNvPr id="7" name="Rectangle 3"/>
          <p:cNvSpPr txBox="1">
            <a:spLocks noChangeArrowheads="1"/>
          </p:cNvSpPr>
          <p:nvPr/>
        </p:nvSpPr>
        <p:spPr bwMode="auto">
          <a:xfrm>
            <a:off x="1030284" y="2630886"/>
            <a:ext cx="6598749" cy="2714654"/>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457200" indent="-457200" algn="just" fontAlgn="auto">
              <a:lnSpc>
                <a:spcPct val="150000"/>
              </a:lnSpc>
              <a:buFont typeface="Wingdings" panose="05000000000000000000" pitchFamily="2" charset="2"/>
              <a:buChar char="Ø"/>
            </a:pPr>
            <a:r>
              <a:rPr lang="vi-VN" altLang="zh-CN" sz="2000">
                <a:solidFill>
                  <a:srgbClr val="00B050"/>
                </a:solidFill>
                <a:effectLst/>
                <a:latin typeface="Times New Roman" pitchFamily="18" charset="0"/>
                <a:ea typeface="Malgun Gothic Semilight" panose="020B0502040204020203" pitchFamily="34" charset="-122"/>
                <a:cs typeface="Times New Roman" pitchFamily="18" charset="0"/>
                <a:sym typeface="+mn-ea"/>
              </a:rPr>
              <a:t>Tình trạng thất nghiệp của sinh viên mới ra trường gia tăng đáng kể. Thậm chí, có một số trường hợp sinh viên ra trường cả hai, ba năm vẫn không tìm được việc làm, chứ đừng nói đến chuyện tìm được công việc đúng ngành nghề. Vậy nguyên nhân dẫn đến tình trạng thất nghiệp của sinh viên hiện nay là do đâu?</a:t>
            </a:r>
            <a:endParaRPr lang="en-US" altLang="ko-KR" sz="2000" dirty="0">
              <a:solidFill>
                <a:srgbClr val="00B050"/>
              </a:solidFill>
              <a:effectLst/>
              <a:latin typeface="Times New Roman" pitchFamily="18" charset="0"/>
              <a:ea typeface="Malgun Gothic Semilight" panose="020B0502040204020203" pitchFamily="34" charset="-122"/>
              <a:cs typeface="Times New Roman" pitchFamily="18" charset="0"/>
            </a:endParaRPr>
          </a:p>
        </p:txBody>
      </p:sp>
      <p:sp>
        <p:nvSpPr>
          <p:cNvPr id="2" name="Rectangle 1"/>
          <p:cNvSpPr/>
          <p:nvPr/>
        </p:nvSpPr>
        <p:spPr>
          <a:xfrm>
            <a:off x="3501595" y="485830"/>
            <a:ext cx="4035400" cy="707886"/>
          </a:xfrm>
          <a:prstGeom prst="rect">
            <a:avLst/>
          </a:prstGeom>
          <a:noFill/>
        </p:spPr>
        <p:txBody>
          <a:bodyPr wrap="none" lIns="91440" tIns="45720" rIns="91440" bIns="45720">
            <a:spAutoFit/>
          </a:bodyPr>
          <a:lstStyle/>
          <a:p>
            <a:pPr algn="ctr"/>
            <a:r>
              <a:rPr lang="en-US"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THẤT NGHIỆP?</a:t>
            </a:r>
            <a:endParaRPr lang="en-US" sz="40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8254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52" y="2781300"/>
            <a:ext cx="5696360" cy="3105151"/>
          </a:xfrm>
          <a:prstGeom prst="rect">
            <a:avLst/>
          </a:prstGeom>
        </p:spPr>
      </p:pic>
      <p:sp>
        <p:nvSpPr>
          <p:cNvPr id="4" name="文本框 24"/>
          <p:cNvSpPr txBox="1"/>
          <p:nvPr/>
        </p:nvSpPr>
        <p:spPr>
          <a:xfrm>
            <a:off x="2230931" y="933629"/>
            <a:ext cx="9267883" cy="954107"/>
          </a:xfrm>
          <a:prstGeom prst="rect">
            <a:avLst/>
          </a:prstGeom>
          <a:noFill/>
        </p:spPr>
        <p:txBody>
          <a:bodyPr wrap="square" rtlCol="0">
            <a:spAutoFit/>
          </a:bodyPr>
          <a:lstStyle/>
          <a:p>
            <a:pPr marL="228600" indent="-228600">
              <a:buFont typeface="+mj-lt"/>
              <a:buAutoNum type="arabicPeriod"/>
            </a:pPr>
            <a:r>
              <a:rPr lang="vi-VN" sz="2800" b="1" i="1" smtClean="0">
                <a:solidFill>
                  <a:srgbClr val="FF0000"/>
                </a:solidFill>
                <a:latin typeface="Times New Roman" pitchFamily="18" charset="0"/>
                <a:ea typeface="Arial Unicode MS" panose="020B0604020202020204" pitchFamily="34" charset="-128"/>
                <a:cs typeface="Times New Roman" pitchFamily="18" charset="0"/>
              </a:rPr>
              <a:t>Sinh viên ra trường thiếu kĩ năng làm việc</a:t>
            </a:r>
          </a:p>
          <a:p>
            <a:endParaRPr lang="vi-VN" sz="2800" b="1" i="1" smtClean="0">
              <a:solidFill>
                <a:srgbClr val="00B050"/>
              </a:solidFill>
              <a:latin typeface="Times New Roman" pitchFamily="18" charset="0"/>
              <a:ea typeface="Arial Unicode MS" panose="020B0604020202020204" pitchFamily="34" charset="-128"/>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 y="1990725"/>
            <a:ext cx="5302516" cy="3895726"/>
          </a:xfrm>
          <a:prstGeom prst="rect">
            <a:avLst/>
          </a:prstGeom>
        </p:spPr>
      </p:pic>
    </p:spTree>
    <p:extLst>
      <p:ext uri="{BB962C8B-B14F-4D97-AF65-F5344CB8AC3E}">
        <p14:creationId xmlns:p14="http://schemas.microsoft.com/office/powerpoint/2010/main" val="711050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điều sinh viên thích nhất ở một trường đại học -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5721" cy="46889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44526" y="4688958"/>
            <a:ext cx="8596668" cy="1351476"/>
          </a:xfrm>
        </p:spPr>
        <p:txBody>
          <a:bodyPr>
            <a:noAutofit/>
          </a:bodyPr>
          <a:lstStyle/>
          <a:p>
            <a:pPr marL="0" indent="0">
              <a:buNone/>
            </a:pPr>
            <a:r>
              <a:rPr lang="vi-VN" sz="3600" b="1" i="1" smtClean="0">
                <a:solidFill>
                  <a:srgbClr val="002060"/>
                </a:solidFill>
                <a:latin typeface="Times New Roman" pitchFamily="18" charset="0"/>
                <a:ea typeface="Arial Unicode MS" panose="020B0604020202020204" pitchFamily="34" charset="-128"/>
                <a:cs typeface="Times New Roman" pitchFamily="18" charset="0"/>
              </a:rPr>
              <a:t>2. Chất </a:t>
            </a:r>
            <a:r>
              <a:rPr lang="vi-VN" sz="3600" b="1" i="1">
                <a:solidFill>
                  <a:srgbClr val="002060"/>
                </a:solidFill>
                <a:latin typeface="Times New Roman" pitchFamily="18" charset="0"/>
                <a:ea typeface="Arial Unicode MS" panose="020B0604020202020204" pitchFamily="34" charset="-128"/>
                <a:cs typeface="Times New Roman" pitchFamily="18" charset="0"/>
              </a:rPr>
              <a:t>lượng đào tạo chưa thực sự gắn với nhu cầu </a:t>
            </a:r>
            <a:r>
              <a:rPr lang="vi-VN" sz="3600" b="1" i="1">
                <a:solidFill>
                  <a:srgbClr val="002060"/>
                </a:solidFill>
                <a:latin typeface="Times New Roman" pitchFamily="18" charset="0"/>
                <a:ea typeface="Arial Unicode MS" panose="020B0604020202020204" pitchFamily="34" charset="-128"/>
                <a:cs typeface="Times New Roman" pitchFamily="18" charset="0"/>
              </a:rPr>
              <a:t>xã </a:t>
            </a:r>
            <a:r>
              <a:rPr lang="vi-VN" sz="3600" b="1" i="1" smtClean="0">
                <a:solidFill>
                  <a:srgbClr val="002060"/>
                </a:solidFill>
                <a:latin typeface="Times New Roman" pitchFamily="18" charset="0"/>
                <a:ea typeface="Arial Unicode MS" panose="020B0604020202020204" pitchFamily="34" charset="-128"/>
                <a:cs typeface="Times New Roman" pitchFamily="18" charset="0"/>
              </a:rPr>
              <a:t>hội</a:t>
            </a:r>
            <a:endParaRPr lang="vi-VN" sz="3600" b="1" i="1">
              <a:solidFill>
                <a:srgbClr val="002060"/>
              </a:solidFill>
              <a:latin typeface="Times New Roman" pitchFamily="18" charset="0"/>
              <a:ea typeface="Arial Unicode MS" panose="020B0604020202020204" pitchFamily="34" charset="-128"/>
              <a:cs typeface="Times New Roman" pitchFamily="18" charset="0"/>
            </a:endParaRPr>
          </a:p>
        </p:txBody>
      </p:sp>
    </p:spTree>
    <p:extLst>
      <p:ext uri="{BB962C8B-B14F-4D97-AF65-F5344CB8AC3E}">
        <p14:creationId xmlns:p14="http://schemas.microsoft.com/office/powerpoint/2010/main" val="21438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Phần Mềm Học Tiếng Anh Tốt Nhất cho Người Mới Bắt Đầ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55" y="1928887"/>
            <a:ext cx="3941417" cy="22115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5436" y="948477"/>
            <a:ext cx="8596668" cy="720835"/>
          </a:xfrm>
        </p:spPr>
        <p:txBody>
          <a:bodyPr/>
          <a:lstStyle/>
          <a:p>
            <a:pPr marL="0" indent="0">
              <a:buNone/>
            </a:pPr>
            <a:r>
              <a:rPr lang="vi-VN" sz="3200" b="1" i="1" smtClean="0">
                <a:solidFill>
                  <a:srgbClr val="0070C0"/>
                </a:solidFill>
                <a:latin typeface="Times New Roman" pitchFamily="18" charset="0"/>
                <a:ea typeface="Arial Unicode MS" panose="020B0604020202020204" pitchFamily="34" charset="-128"/>
                <a:cs typeface="Times New Roman" pitchFamily="18" charset="0"/>
              </a:rPr>
              <a:t>3. Trình </a:t>
            </a:r>
            <a:r>
              <a:rPr lang="vi-VN" sz="3200" b="1" i="1">
                <a:solidFill>
                  <a:srgbClr val="0070C0"/>
                </a:solidFill>
                <a:latin typeface="Times New Roman" pitchFamily="18" charset="0"/>
                <a:ea typeface="Arial Unicode MS" panose="020B0604020202020204" pitchFamily="34" charset="-128"/>
                <a:cs typeface="Times New Roman" pitchFamily="18" charset="0"/>
              </a:rPr>
              <a:t>độ ngoại ngữ vẫn có nhiều hạn chế</a:t>
            </a:r>
          </a:p>
          <a:p>
            <a:endParaRPr lang="vi-VN"/>
          </a:p>
        </p:txBody>
      </p:sp>
      <p:sp>
        <p:nvSpPr>
          <p:cNvPr id="4" name="AutoShape 4" descr="Sách - Học từ vựng tiếng Trung bằng sơ đồ tư duy + Kèm DVD quà tặng |  Shopee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6" descr="Sách - Học từ vựng tiếng Trung bằng sơ đồ tư duy + Kèm DVD quà tặng |  Shopee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8" descr="Sách - Học từ vựng tiếng Trung bằng sơ đồ tư duy + Kèm DVD quà tặng |  Shopee Việt Na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762" y="1822562"/>
            <a:ext cx="4359350" cy="4359350"/>
          </a:xfrm>
          <a:prstGeom prst="rect">
            <a:avLst/>
          </a:prstGeom>
          <a:ln w="1270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8" name="AutoShape 10" descr="Sách - Học từ vựng tiếng Trung bằng sơ đồ tư duy + Kèm DVD quà tặng |  Shopee Việt Na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641" y="4738576"/>
            <a:ext cx="3955312" cy="1977656"/>
          </a:xfrm>
          <a:prstGeom prst="rect">
            <a:avLst/>
          </a:prstGeom>
          <a:ln>
            <a:noFill/>
          </a:ln>
          <a:effectLst>
            <a:softEdge rad="112500"/>
          </a:effectLst>
        </p:spPr>
      </p:pic>
    </p:spTree>
    <p:extLst>
      <p:ext uri="{BB962C8B-B14F-4D97-AF65-F5344CB8AC3E}">
        <p14:creationId xmlns:p14="http://schemas.microsoft.com/office/powerpoint/2010/main" val="39310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Khi thất bại, người Việt hay đổ lỗi cho… số phận - Giáo dục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56" y="4118583"/>
            <a:ext cx="4607811" cy="23434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ổ lỗi - Vòng 'văn hóa' loanh quanh - Trí Thức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841" y="3654611"/>
            <a:ext cx="4169365" cy="2807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41677" y="2013016"/>
            <a:ext cx="8596668" cy="714632"/>
          </a:xfrm>
        </p:spPr>
        <p:txBody>
          <a:bodyPr/>
          <a:lstStyle/>
          <a:p>
            <a:pPr marL="0" indent="0">
              <a:buNone/>
            </a:pPr>
            <a:r>
              <a:rPr lang="vi-VN" sz="3200" b="1" i="1" smtClean="0">
                <a:solidFill>
                  <a:schemeClr val="bg2">
                    <a:lumMod val="10000"/>
                  </a:schemeClr>
                </a:solidFill>
                <a:latin typeface="Times New Roman" pitchFamily="18" charset="0"/>
                <a:ea typeface="Arial Unicode MS" panose="020B0604020202020204" pitchFamily="34" charset="-128"/>
                <a:cs typeface="Times New Roman" pitchFamily="18" charset="0"/>
              </a:rPr>
              <a:t>4. Luôn </a:t>
            </a:r>
            <a:r>
              <a:rPr lang="vi-VN" sz="3200" b="1" i="1">
                <a:solidFill>
                  <a:schemeClr val="bg2">
                    <a:lumMod val="10000"/>
                  </a:schemeClr>
                </a:solidFill>
                <a:latin typeface="Times New Roman" pitchFamily="18" charset="0"/>
                <a:ea typeface="Arial Unicode MS" panose="020B0604020202020204" pitchFamily="34" charset="-128"/>
                <a:cs typeface="Times New Roman" pitchFamily="18" charset="0"/>
              </a:rPr>
              <a:t>than trách và đổ lỗi cho số phận</a:t>
            </a:r>
          </a:p>
          <a:p>
            <a:endParaRPr lang="vi-VN"/>
          </a:p>
        </p:txBody>
      </p:sp>
      <p:pic>
        <p:nvPicPr>
          <p:cNvPr id="3074" name="Picture 2" descr="Văn hóa đổ lỗ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186" y="631299"/>
            <a:ext cx="3554472" cy="2547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03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80">
                                          <p:stCondLst>
                                            <p:cond delay="0"/>
                                          </p:stCondLst>
                                        </p:cTn>
                                        <p:tgtEl>
                                          <p:spTgt spid="3078"/>
                                        </p:tgtEl>
                                      </p:cBhvr>
                                    </p:animEffect>
                                    <p:anim calcmode="lin" valueType="num">
                                      <p:cBhvr>
                                        <p:cTn id="13"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8"/>
                                        </p:tgtEl>
                                      </p:cBhvr>
                                      <p:to x="100000" y="60000"/>
                                    </p:animScale>
                                    <p:animScale>
                                      <p:cBhvr>
                                        <p:cTn id="19" dur="166" decel="50000">
                                          <p:stCondLst>
                                            <p:cond delay="676"/>
                                          </p:stCondLst>
                                        </p:cTn>
                                        <p:tgtEl>
                                          <p:spTgt spid="3078"/>
                                        </p:tgtEl>
                                      </p:cBhvr>
                                      <p:to x="100000" y="100000"/>
                                    </p:animScale>
                                    <p:animScale>
                                      <p:cBhvr>
                                        <p:cTn id="20" dur="26">
                                          <p:stCondLst>
                                            <p:cond delay="1312"/>
                                          </p:stCondLst>
                                        </p:cTn>
                                        <p:tgtEl>
                                          <p:spTgt spid="3078"/>
                                        </p:tgtEl>
                                      </p:cBhvr>
                                      <p:to x="100000" y="80000"/>
                                    </p:animScale>
                                    <p:animScale>
                                      <p:cBhvr>
                                        <p:cTn id="21" dur="166" decel="50000">
                                          <p:stCondLst>
                                            <p:cond delay="1338"/>
                                          </p:stCondLst>
                                        </p:cTn>
                                        <p:tgtEl>
                                          <p:spTgt spid="3078"/>
                                        </p:tgtEl>
                                      </p:cBhvr>
                                      <p:to x="100000" y="100000"/>
                                    </p:animScale>
                                    <p:animScale>
                                      <p:cBhvr>
                                        <p:cTn id="22" dur="26">
                                          <p:stCondLst>
                                            <p:cond delay="1642"/>
                                          </p:stCondLst>
                                        </p:cTn>
                                        <p:tgtEl>
                                          <p:spTgt spid="3078"/>
                                        </p:tgtEl>
                                      </p:cBhvr>
                                      <p:to x="100000" y="90000"/>
                                    </p:animScale>
                                    <p:animScale>
                                      <p:cBhvr>
                                        <p:cTn id="23" dur="166" decel="50000">
                                          <p:stCondLst>
                                            <p:cond delay="1668"/>
                                          </p:stCondLst>
                                        </p:cTn>
                                        <p:tgtEl>
                                          <p:spTgt spid="3078"/>
                                        </p:tgtEl>
                                      </p:cBhvr>
                                      <p:to x="100000" y="100000"/>
                                    </p:animScale>
                                    <p:animScale>
                                      <p:cBhvr>
                                        <p:cTn id="24" dur="26">
                                          <p:stCondLst>
                                            <p:cond delay="1808"/>
                                          </p:stCondLst>
                                        </p:cTn>
                                        <p:tgtEl>
                                          <p:spTgt spid="3078"/>
                                        </p:tgtEl>
                                      </p:cBhvr>
                                      <p:to x="100000" y="95000"/>
                                    </p:animScale>
                                    <p:animScale>
                                      <p:cBhvr>
                                        <p:cTn id="25" dur="166" decel="50000">
                                          <p:stCondLst>
                                            <p:cond delay="1834"/>
                                          </p:stCondLst>
                                        </p:cTn>
                                        <p:tgtEl>
                                          <p:spTgt spid="307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circle(in)">
                                      <p:cBhvr>
                                        <p:cTn id="3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TotalTime>
  <Words>749</Words>
  <Application>Microsoft Office PowerPoint</Application>
  <PresentationFormat>Custom</PresentationFormat>
  <Paragraphs>32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 hiep</dc:creator>
  <cp:lastModifiedBy>A</cp:lastModifiedBy>
  <cp:revision>49</cp:revision>
  <dcterms:created xsi:type="dcterms:W3CDTF">2020-11-02T17:19:26Z</dcterms:created>
  <dcterms:modified xsi:type="dcterms:W3CDTF">2020-11-06T15:44:40Z</dcterms:modified>
</cp:coreProperties>
</file>